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removePersonalInfoOnSave="1" saveSubsetFonts="1">
  <p:sldMasterIdLst>
    <p:sldMasterId id="2147483660" r:id="rId1"/>
  </p:sldMasterIdLst>
  <p:notesMasterIdLst>
    <p:notesMasterId r:id="rId2"/>
  </p:notesMasterIdLst>
  <p:sldIdLst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6" r:id="rId22"/>
    <p:sldId id="308" r:id="rId23"/>
    <p:sldId id="307" r:id="rId24"/>
    <p:sldId id="309" r:id="rId25"/>
  </p:sldIdLst>
  <p:sldSz type="screen4x3" cy="6858000" cx="9144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014" autoAdjust="0"/>
    <p:restoredTop sz="88187" autoAdjust="0"/>
  </p:normalViewPr>
  <p:slideViewPr>
    <p:cSldViewPr>
      <p:cViewPr varScale="1">
        <p:scale>
          <a:sx n="80" d="100"/>
          <a:sy n="80" d="100"/>
        </p:scale>
        <p:origin x="96" y="846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tableStyles" Target="tableStyle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customXml" Target="../customXml/item1.xml"/><Relationship Id="rId30" Type="http://schemas.openxmlformats.org/officeDocument/2006/relationships/customXmlProps" Target="../customXml/itemProps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C831A-CCF5-4391-A2BE-9DF065D37587}" type="doc">
      <dgm:prSet loTypeId="urn:microsoft.com/office/officeart/2005/8/layout/arrow2" loCatId="process" qsTypeId="urn:microsoft.com/office/officeart/2005/8/quickstyle/3d5" qsCatId="3D" csTypeId="urn:microsoft.com/office/officeart/2005/8/colors/colorful3" csCatId="colorful" phldr="1"/>
      <dgm:spPr/>
    </dgm:pt>
    <dgm:pt modelId="{1E3A074B-8EC3-4AC7-ADB8-C53A583CA2D1}">
      <dgm:prSet phldrT="[Text]" custT="1"/>
      <dgm:spPr/>
      <dgm:t>
        <a:bodyPr/>
        <a:lstStyle/>
        <a:p>
          <a:r>
            <a:rPr lang="en-US" sz="2000" dirty="0"/>
            <a:t>Project allotted</a:t>
          </a:r>
        </a:p>
      </dgm:t>
    </dgm:pt>
    <dgm:pt modelId="{C3E70DF8-D297-401F-A070-1295F4388B0B}" type="parTrans" cxnId="{8C1AFE23-B091-4CE6-8284-0511812F213B}">
      <dgm:prSet/>
      <dgm:spPr/>
      <dgm:t>
        <a:bodyPr/>
        <a:lstStyle/>
        <a:p>
          <a:endParaRPr lang="en-US" sz="2400"/>
        </a:p>
      </dgm:t>
    </dgm:pt>
    <dgm:pt modelId="{13D421C7-F834-4141-85ED-0207D610A128}" type="sibTrans" cxnId="{8C1AFE23-B091-4CE6-8284-0511812F213B}">
      <dgm:prSet/>
      <dgm:spPr/>
      <dgm:t>
        <a:bodyPr/>
        <a:lstStyle/>
        <a:p>
          <a:endParaRPr lang="en-US" sz="2400"/>
        </a:p>
      </dgm:t>
    </dgm:pt>
    <dgm:pt modelId="{C7CCB8C4-BA8F-435B-96D2-651E5BBEE204}">
      <dgm:prSet phldrT="[Text]" custT="1"/>
      <dgm:spPr/>
      <dgm:t>
        <a:bodyPr/>
        <a:lstStyle/>
        <a:p>
          <a:r>
            <a:rPr lang="en-US" sz="2000" dirty="0"/>
            <a:t>Met Our Mentor</a:t>
          </a:r>
          <a:r>
            <a:rPr lang="en-US" sz="2000" dirty="0" err="1"/>
            <a:t>Mr</a:t>
          </a:r>
          <a:r>
            <a:rPr lang="en-US" sz="2000" dirty="0"/>
            <a:t>V.s.</a:t>
          </a:r>
          <a:r>
            <a:rPr lang="en-US" sz="2000" dirty="0" err="1"/>
            <a:t>Dewangan</a:t>
          </a:r>
          <a:endParaRPr lang="en-US" sz="2000" dirty="0"/>
        </a:p>
      </dgm:t>
    </dgm:pt>
    <dgm:pt modelId="{AD18367E-C5DB-45A4-A27B-B15954C86D0F}" type="parTrans" cxnId="{679C1D1A-14EB-43D6-A6EB-15DB434BD9E3}">
      <dgm:prSet/>
      <dgm:spPr/>
      <dgm:t>
        <a:bodyPr/>
        <a:lstStyle/>
        <a:p>
          <a:endParaRPr lang="en-US" sz="2400"/>
        </a:p>
      </dgm:t>
    </dgm:pt>
    <dgm:pt modelId="{7D6A4EA2-7BAB-433A-B969-4D95C96F0274}" type="sibTrans" cxnId="{679C1D1A-14EB-43D6-A6EB-15DB434BD9E3}">
      <dgm:prSet/>
      <dgm:spPr/>
      <dgm:t>
        <a:bodyPr/>
        <a:lstStyle/>
        <a:p>
          <a:endParaRPr lang="en-US" sz="2400"/>
        </a:p>
      </dgm:t>
    </dgm:pt>
    <dgm:pt modelId="{A75DE5EA-0E88-4A1C-B1EA-B4EE477D7AA1}">
      <dgm:prSet phldrT="[Text]" custT="1"/>
      <dgm:spPr/>
      <dgm:t>
        <a:bodyPr/>
        <a:lstStyle/>
        <a:p>
          <a:endParaRPr lang="en-US" sz="2000" dirty="0"/>
        </a:p>
      </dgm:t>
    </dgm:pt>
    <dgm:pt modelId="{48157EE2-9BD9-48FE-A422-276C84F2470D}" type="parTrans" cxnId="{D09152C8-0058-4F02-AE9F-59A443534AE8}">
      <dgm:prSet/>
      <dgm:spPr/>
      <dgm:t>
        <a:bodyPr/>
        <a:lstStyle/>
        <a:p>
          <a:endParaRPr lang="en-US" sz="2400"/>
        </a:p>
      </dgm:t>
    </dgm:pt>
    <dgm:pt modelId="{03226FF3-250B-4000-A0B5-00FF0F1D75A5}" type="sibTrans" cxnId="{D09152C8-0058-4F02-AE9F-59A443534AE8}">
      <dgm:prSet/>
      <dgm:spPr/>
      <dgm:t>
        <a:bodyPr/>
        <a:lstStyle/>
        <a:p>
          <a:endParaRPr lang="en-US" sz="2400"/>
        </a:p>
      </dgm:t>
    </dgm:pt>
    <dgm:pt modelId="{A39C9339-F7BC-4A9F-AF8A-3B9741B27413}">
      <dgm:prSet phldrT="[Text]" custT="1"/>
      <dgm:spPr/>
      <dgm:t>
        <a:bodyPr/>
        <a:lstStyle/>
        <a:p>
          <a:r>
            <a:rPr lang="en-US" sz="2000" dirty="0"/>
            <a:t>1</a:t>
          </a:r>
          <a:r>
            <a:rPr lang="en-US" sz="2000" baseline="30000" dirty="0"/>
            <a:t>st</a:t>
          </a:r>
          <a:r>
            <a:rPr lang="en-US" sz="2000" dirty="0"/>
            <a:t>June, 2017</a:t>
          </a:r>
        </a:p>
      </dgm:t>
    </dgm:pt>
    <dgm:pt modelId="{26699644-3B9B-4794-926C-D854282146D8}" type="parTrans" cxnId="{BF777ED0-A485-405A-BFCD-E378EF965464}">
      <dgm:prSet/>
      <dgm:spPr/>
      <dgm:t>
        <a:bodyPr/>
        <a:lstStyle/>
        <a:p>
          <a:endParaRPr lang="en-US" sz="2400"/>
        </a:p>
      </dgm:t>
    </dgm:pt>
    <dgm:pt modelId="{3E2FBE5E-2D29-4C39-97D1-424264F1308F}" type="sibTrans" cxnId="{BF777ED0-A485-405A-BFCD-E378EF965464}">
      <dgm:prSet/>
      <dgm:spPr/>
      <dgm:t>
        <a:bodyPr/>
        <a:lstStyle/>
        <a:p>
          <a:endParaRPr lang="en-US" sz="2400"/>
        </a:p>
      </dgm:t>
    </dgm:pt>
    <dgm:pt modelId="{5175B6B0-3CA6-4535-A09B-108E0999A356}">
      <dgm:prSet phldrT="[Text]" custT="1"/>
      <dgm:spPr/>
      <dgm:t>
        <a:bodyPr/>
        <a:lstStyle/>
        <a:p>
          <a:r>
            <a:rPr lang="en-US" sz="2000" dirty="0"/>
            <a:t>2</a:t>
          </a:r>
          <a:r>
            <a:rPr lang="en-US" sz="2000" baseline="30000" dirty="0"/>
            <a:t>nd</a:t>
          </a:r>
          <a:r>
            <a:rPr lang="en-US" sz="2000" dirty="0"/>
            <a:t>June, 2017</a:t>
          </a:r>
        </a:p>
      </dgm:t>
    </dgm:pt>
    <dgm:pt modelId="{ECD96492-1092-4631-A208-D9A5DA08372E}" type="parTrans" cxnId="{345AD6EC-90F1-4BA3-A053-C21366541189}">
      <dgm:prSet/>
      <dgm:spPr/>
      <dgm:t>
        <a:bodyPr/>
        <a:lstStyle/>
        <a:p>
          <a:endParaRPr lang="en-US" sz="2400"/>
        </a:p>
      </dgm:t>
    </dgm:pt>
    <dgm:pt modelId="{F900535F-E882-46D4-B632-4B8ACBE851E4}" type="sibTrans" cxnId="{345AD6EC-90F1-4BA3-A053-C21366541189}">
      <dgm:prSet/>
      <dgm:spPr/>
      <dgm:t>
        <a:bodyPr/>
        <a:lstStyle/>
        <a:p>
          <a:endParaRPr lang="en-US" sz="2400"/>
        </a:p>
      </dgm:t>
    </dgm:pt>
    <dgm:pt modelId="{1982B446-3706-4711-A6F1-3DC4DFE59A3A}">
      <dgm:prSet phldrT="[Text]" custT="1"/>
      <dgm:spPr/>
      <dgm:t>
        <a:bodyPr/>
        <a:lstStyle/>
        <a:p>
          <a:endParaRPr lang="en-US" sz="2000" dirty="0"/>
        </a:p>
        <a:p>
          <a:r>
            <a:rPr lang="en-US" sz="2000" dirty="0"/>
            <a:t>Covered Boiler, STG 25 MW, cooling tower and pump hose and STB</a:t>
          </a:r>
        </a:p>
        <a:p>
          <a:endParaRPr lang="en-US" sz="2000" dirty="0"/>
        </a:p>
      </dgm:t>
    </dgm:pt>
    <dgm:pt modelId="{33D0F32B-ABD3-423A-818A-28D89377B172}" type="parTrans" cxnId="{7DD07C3D-EA79-49EE-93EE-865A49AB8425}">
      <dgm:prSet/>
      <dgm:spPr/>
      <dgm:t>
        <a:bodyPr/>
        <a:lstStyle/>
        <a:p>
          <a:endParaRPr lang="en-US"/>
        </a:p>
      </dgm:t>
    </dgm:pt>
    <dgm:pt modelId="{6C0374E5-7FC4-4DEF-BC17-94C58A35DE3F}" type="sibTrans" cxnId="{7DD07C3D-EA79-49EE-93EE-865A49AB8425}">
      <dgm:prSet/>
      <dgm:spPr/>
      <dgm:t>
        <a:bodyPr/>
        <a:lstStyle/>
        <a:p>
          <a:endParaRPr lang="en-US"/>
        </a:p>
      </dgm:t>
    </dgm:pt>
    <dgm:pt modelId="{BAD6DE81-DE4F-40EF-8526-A8F127A4BE33}">
      <dgm:prSet phldrT="[Text]" custT="1"/>
      <dgm:spPr/>
      <dgm:t>
        <a:bodyPr/>
        <a:lstStyle/>
        <a:p>
          <a:r>
            <a:rPr lang="en-US" sz="2000" dirty="0"/>
            <a:t>3</a:t>
          </a:r>
          <a:r>
            <a:rPr lang="en-US" sz="2000" baseline="30000" dirty="0"/>
            <a:t>rd</a:t>
          </a:r>
          <a:r>
            <a:rPr lang="en-US" sz="2000" dirty="0"/>
            <a:t>June 2017 to 17</a:t>
          </a:r>
          <a:r>
            <a:rPr lang="en-US" sz="2000" baseline="30000" dirty="0"/>
            <a:t>th</a:t>
          </a:r>
          <a:r>
            <a:rPr lang="en-US" sz="2000" dirty="0"/>
            <a:t>June 2017</a:t>
          </a:r>
        </a:p>
      </dgm:t>
    </dgm:pt>
    <dgm:pt modelId="{3224C504-155F-4C9F-93C7-83D8D4CEC1B4}" type="parTrans" cxnId="{293E3154-15DE-4C13-93DE-664CEAB9F0AF}">
      <dgm:prSet/>
      <dgm:spPr/>
      <dgm:t>
        <a:bodyPr/>
        <a:lstStyle/>
        <a:p>
          <a:endParaRPr lang="en-US"/>
        </a:p>
      </dgm:t>
    </dgm:pt>
    <dgm:pt modelId="{6252B9CC-7427-40BA-B706-E629F53D4B22}" type="sibTrans" cxnId="{293E3154-15DE-4C13-93DE-664CEAB9F0AF}">
      <dgm:prSet/>
      <dgm:spPr/>
      <dgm:t>
        <a:bodyPr/>
        <a:lstStyle/>
        <a:p>
          <a:endParaRPr lang="en-US"/>
        </a:p>
      </dgm:t>
    </dgm:pt>
    <dgm:pt modelId="{9898FE38-DE6C-46BA-8D32-D767674AD978}">
      <dgm:prSet phldrT="[Text]" custT="1"/>
      <dgm:spPr/>
      <dgm:t>
        <a:bodyPr/>
        <a:lstStyle/>
        <a:p>
          <a:r>
            <a:rPr lang="en-US" sz="2000" dirty="0"/>
            <a:t>Started going to various sites for exposure and understanding of various machines</a:t>
          </a:r>
        </a:p>
      </dgm:t>
    </dgm:pt>
    <dgm:pt modelId="{6500A968-9A0E-4ACA-91E4-A3C5FA03BCC8}" type="parTrans" cxnId="{277398F3-A9DD-4822-A4A0-9408AA94EB41}">
      <dgm:prSet/>
      <dgm:spPr/>
      <dgm:t>
        <a:bodyPr/>
        <a:lstStyle/>
        <a:p>
          <a:endParaRPr lang="en-US"/>
        </a:p>
      </dgm:t>
    </dgm:pt>
    <dgm:pt modelId="{15E99FBC-5B51-4114-8E0B-C26E50C78603}" type="sibTrans" cxnId="{277398F3-A9DD-4822-A4A0-9408AA94EB41}">
      <dgm:prSet/>
      <dgm:spPr/>
      <dgm:t>
        <a:bodyPr/>
        <a:lstStyle/>
        <a:p>
          <a:endParaRPr lang="en-US"/>
        </a:p>
      </dgm:t>
    </dgm:pt>
    <dgm:pt modelId="{01D14D84-429A-4E3E-B717-4FF11942C73B}">
      <dgm:prSet phldrT="[Text]" custT="1"/>
      <dgm:spPr/>
      <dgm:t>
        <a:bodyPr/>
        <a:lstStyle/>
        <a:p>
          <a:endParaRPr lang="en-US" sz="2000" dirty="0"/>
        </a:p>
      </dgm:t>
    </dgm:pt>
    <dgm:pt modelId="{5347E92E-075C-4543-9B27-444BDBF8E794}" type="parTrans" cxnId="{5FEB9424-1CEE-4719-B003-0E5FCE1DF4A9}">
      <dgm:prSet/>
      <dgm:spPr/>
      <dgm:t>
        <a:bodyPr/>
        <a:lstStyle/>
        <a:p>
          <a:endParaRPr lang="en-US"/>
        </a:p>
      </dgm:t>
    </dgm:pt>
    <dgm:pt modelId="{32F3D527-2A86-4400-AF93-87B295C3F1EA}" type="sibTrans" cxnId="{5FEB9424-1CEE-4719-B003-0E5FCE1DF4A9}">
      <dgm:prSet/>
      <dgm:spPr/>
      <dgm:t>
        <a:bodyPr/>
        <a:lstStyle/>
        <a:p>
          <a:endParaRPr lang="en-US"/>
        </a:p>
      </dgm:t>
    </dgm:pt>
    <dgm:pt modelId="{9B8DC5D6-399B-48D0-8447-9C2A89028684}">
      <dgm:prSet phldrT="[Text]" custT="1"/>
      <dgm:spPr/>
      <dgm:t>
        <a:bodyPr/>
        <a:lstStyle/>
        <a:p>
          <a:r>
            <a:rPr lang="en-US" sz="2000" dirty="0"/>
            <a:t>3</a:t>
          </a:r>
          <a:r>
            <a:rPr lang="en-US" sz="2000" baseline="30000" dirty="0"/>
            <a:t>rd</a:t>
          </a:r>
          <a:r>
            <a:rPr lang="en-US" sz="2000" dirty="0"/>
            <a:t>June 2017 to 17</a:t>
          </a:r>
          <a:r>
            <a:rPr lang="en-US" sz="2000" baseline="30000" dirty="0"/>
            <a:t>th</a:t>
          </a:r>
          <a:r>
            <a:rPr lang="en-US" sz="2000" dirty="0"/>
            <a:t>June 2017</a:t>
          </a:r>
        </a:p>
      </dgm:t>
    </dgm:pt>
    <dgm:pt modelId="{2CC4A473-7108-4D6E-AC1B-E049C3D7C24C}" type="parTrans" cxnId="{02E2823E-864C-4FC3-AD54-F12ED55E4C25}">
      <dgm:prSet/>
      <dgm:spPr/>
      <dgm:t>
        <a:bodyPr/>
        <a:lstStyle/>
        <a:p>
          <a:endParaRPr lang="en-US"/>
        </a:p>
      </dgm:t>
    </dgm:pt>
    <dgm:pt modelId="{F4CD686D-1D7E-47FF-8EFF-1A48AC08D83C}" type="sibTrans" cxnId="{02E2823E-864C-4FC3-AD54-F12ED55E4C25}">
      <dgm:prSet/>
      <dgm:spPr/>
      <dgm:t>
        <a:bodyPr/>
        <a:lstStyle/>
        <a:p>
          <a:endParaRPr lang="en-US"/>
        </a:p>
      </dgm:t>
    </dgm:pt>
    <dgm:pt modelId="{E220828C-C958-4FCF-B52F-02D7F5D17607}" type="pres">
      <dgm:prSet presAssocID="{455C831A-CCF5-4391-A2BE-9DF065D37587}" presName="arrowDiagram" presStyleCnt="0">
        <dgm:presLayoutVars>
          <dgm:chMax val="5"/>
          <dgm:dir/>
          <dgm:resizeHandles val="exact"/>
        </dgm:presLayoutVars>
      </dgm:prSet>
      <dgm:spPr/>
    </dgm:pt>
    <dgm:pt modelId="{82ED47FD-CD8E-4EC8-A7E3-BF3AC4BC5C1A}" type="pres">
      <dgm:prSet presAssocID="{455C831A-CCF5-4391-A2BE-9DF065D37587}" presName="arrow" presStyleLbl="bgShp" presStyleIdx="0" presStyleCnt="1" custScaleX="86792" custScaleY="86038" custLinFactNeighborX="246" custLinFactNeighborY="-1852"/>
      <dgm:spPr/>
    </dgm:pt>
    <dgm:pt modelId="{BC819F08-FAAC-4F18-BB01-82BDF3C12AC5}" type="pres">
      <dgm:prSet presAssocID="{455C831A-CCF5-4391-A2BE-9DF065D37587}" presName="arrowDiagram5" presStyleCnt="0"/>
      <dgm:spPr/>
    </dgm:pt>
    <dgm:pt modelId="{603CF1DE-54FB-4F57-8295-D00CCB9CD284}" type="pres">
      <dgm:prSet presAssocID="{1E3A074B-8EC3-4AC7-ADB8-C53A583CA2D1}" presName="bullet5a" presStyleLbl="node1" presStyleIdx="0" presStyleCnt="5"/>
      <dgm:spPr/>
    </dgm:pt>
    <dgm:pt modelId="{71C14891-0828-44C8-A82F-612ACB265C32}" type="pres">
      <dgm:prSet presAssocID="{1E3A074B-8EC3-4AC7-ADB8-C53A583CA2D1}" presName="textBox5a" presStyleLbl="revTx" presStyleIdx="0" presStyleCnt="5">
        <dgm:presLayoutVars>
          <dgm:bulletEnabled val="1"/>
        </dgm:presLayoutVars>
      </dgm:prSet>
      <dgm:spPr/>
    </dgm:pt>
    <dgm:pt modelId="{BB9A07FE-3C9C-4464-B83A-7AB6EFA18FD9}" type="pres">
      <dgm:prSet presAssocID="{C7CCB8C4-BA8F-435B-96D2-651E5BBEE204}" presName="bullet5b" presStyleLbl="node1" presStyleIdx="1" presStyleCnt="5"/>
      <dgm:spPr/>
    </dgm:pt>
    <dgm:pt modelId="{EBFDB737-77F4-4273-89EE-90159E927469}" type="pres">
      <dgm:prSet presAssocID="{C7CCB8C4-BA8F-435B-96D2-651E5BBEE204}" presName="textBox5b" presStyleLbl="revTx" presStyleIdx="1" presStyleCnt="5">
        <dgm:presLayoutVars>
          <dgm:bulletEnabled val="1"/>
        </dgm:presLayoutVars>
      </dgm:prSet>
      <dgm:spPr/>
    </dgm:pt>
    <dgm:pt modelId="{F9B7ED6B-D7F8-473B-AFE3-70833F24B66D}" type="pres">
      <dgm:prSet presAssocID="{A75DE5EA-0E88-4A1C-B1EA-B4EE477D7AA1}" presName="bullet5c" presStyleLbl="node1" presStyleIdx="2" presStyleCnt="5"/>
      <dgm:spPr/>
    </dgm:pt>
    <dgm:pt modelId="{25E3250A-BE04-4935-9A6D-5F1209B0E594}" type="pres">
      <dgm:prSet presAssocID="{A75DE5EA-0E88-4A1C-B1EA-B4EE477D7AA1}" presName="textBox5c" presStyleLbl="revTx" presStyleIdx="2" presStyleCnt="5">
        <dgm:presLayoutVars>
          <dgm:bulletEnabled val="1"/>
        </dgm:presLayoutVars>
      </dgm:prSet>
      <dgm:spPr/>
    </dgm:pt>
    <dgm:pt modelId="{3F1E3FDB-8201-4A53-837A-0444B7D3E41D}" type="pres">
      <dgm:prSet presAssocID="{1982B446-3706-4711-A6F1-3DC4DFE59A3A}" presName="bullet5d" presStyleLbl="node1" presStyleIdx="3" presStyleCnt="5"/>
      <dgm:spPr/>
    </dgm:pt>
    <dgm:pt modelId="{CEAD0079-776B-4AB2-99F4-611DACBD6C94}" type="pres">
      <dgm:prSet presAssocID="{1982B446-3706-4711-A6F1-3DC4DFE59A3A}" presName="textBox5d" presStyleLbl="revTx" presStyleIdx="3" presStyleCnt="5">
        <dgm:presLayoutVars>
          <dgm:bulletEnabled val="1"/>
        </dgm:presLayoutVars>
      </dgm:prSet>
      <dgm:spPr/>
    </dgm:pt>
    <dgm:pt modelId="{1087F3DD-BA2D-4838-BEB3-7ACA05EF5A46}" type="pres">
      <dgm:prSet presAssocID="{01D14D84-429A-4E3E-B717-4FF11942C73B}" presName="bullet5e" presStyleLbl="node1" presStyleIdx="4" presStyleCnt="5" custLinFactNeighborX="10039" custLinFactNeighborY="-11664"/>
      <dgm:spPr/>
    </dgm:pt>
    <dgm:pt modelId="{08FF79C8-A00E-4597-AA7A-6D1D2A19E88D}" type="pres">
      <dgm:prSet presAssocID="{01D14D84-429A-4E3E-B717-4FF11942C73B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C9D6A612-96A4-4101-AE08-0E18B8D94CFC}" type="presOf" srcId="{1E3A074B-8EC3-4AC7-ADB8-C53A583CA2D1}" destId="{71C14891-0828-44C8-A82F-612ACB265C32}" srcOrd="0" destOrd="0" presId="urn:microsoft.com/office/officeart/2005/8/layout/arrow2"/>
    <dgm:cxn modelId="{003BD817-9C32-4BEF-9D02-4264248EAF70}" type="presOf" srcId="{9898FE38-DE6C-46BA-8D32-D767674AD978}" destId="{25E3250A-BE04-4935-9A6D-5F1209B0E594}" srcOrd="0" destOrd="1" presId="urn:microsoft.com/office/officeart/2005/8/layout/arrow2"/>
    <dgm:cxn modelId="{679C1D1A-14EB-43D6-A6EB-15DB434BD9E3}" srcId="{455C831A-CCF5-4391-A2BE-9DF065D37587}" destId="{C7CCB8C4-BA8F-435B-96D2-651E5BBEE204}" srcOrd="1" destOrd="0" parTransId="{AD18367E-C5DB-45A4-A27B-B15954C86D0F}" sibTransId="{7D6A4EA2-7BAB-433A-B969-4D95C96F0274}"/>
    <dgm:cxn modelId="{F0382F1A-E813-4348-A886-770334FCED2B}" type="presOf" srcId="{5175B6B0-3CA6-4535-A09B-108E0999A356}" destId="{EBFDB737-77F4-4273-89EE-90159E927469}" srcOrd="0" destOrd="1" presId="urn:microsoft.com/office/officeart/2005/8/layout/arrow2"/>
    <dgm:cxn modelId="{E03C831A-89C5-45B7-9A97-B69E789EEB88}" type="presOf" srcId="{1982B446-3706-4711-A6F1-3DC4DFE59A3A}" destId="{CEAD0079-776B-4AB2-99F4-611DACBD6C94}" srcOrd="0" destOrd="0" presId="urn:microsoft.com/office/officeart/2005/8/layout/arrow2"/>
    <dgm:cxn modelId="{8C1AFE23-B091-4CE6-8284-0511812F213B}" srcId="{455C831A-CCF5-4391-A2BE-9DF065D37587}" destId="{1E3A074B-8EC3-4AC7-ADB8-C53A583CA2D1}" srcOrd="0" destOrd="0" parTransId="{C3E70DF8-D297-401F-A070-1295F4388B0B}" sibTransId="{13D421C7-F834-4141-85ED-0207D610A128}"/>
    <dgm:cxn modelId="{5FEB9424-1CEE-4719-B003-0E5FCE1DF4A9}" srcId="{455C831A-CCF5-4391-A2BE-9DF065D37587}" destId="{01D14D84-429A-4E3E-B717-4FF11942C73B}" srcOrd="4" destOrd="0" parTransId="{5347E92E-075C-4543-9B27-444BDBF8E794}" sibTransId="{32F3D527-2A86-4400-AF93-87B295C3F1EA}"/>
    <dgm:cxn modelId="{7DD07C3D-EA79-49EE-93EE-865A49AB8425}" srcId="{455C831A-CCF5-4391-A2BE-9DF065D37587}" destId="{1982B446-3706-4711-A6F1-3DC4DFE59A3A}" srcOrd="3" destOrd="0" parTransId="{33D0F32B-ABD3-423A-818A-28D89377B172}" sibTransId="{6C0374E5-7FC4-4DEF-BC17-94C58A35DE3F}"/>
    <dgm:cxn modelId="{02E2823E-864C-4FC3-AD54-F12ED55E4C25}" srcId="{9898FE38-DE6C-46BA-8D32-D767674AD978}" destId="{9B8DC5D6-399B-48D0-8447-9C2A89028684}" srcOrd="0" destOrd="0" parTransId="{2CC4A473-7108-4D6E-AC1B-E049C3D7C24C}" sibTransId="{F4CD686D-1D7E-47FF-8EFF-1A48AC08D83C}"/>
    <dgm:cxn modelId="{4FA59863-E3E5-47B6-843C-2E43D93A78E8}" type="presOf" srcId="{01D14D84-429A-4E3E-B717-4FF11942C73B}" destId="{08FF79C8-A00E-4597-AA7A-6D1D2A19E88D}" srcOrd="0" destOrd="0" presId="urn:microsoft.com/office/officeart/2005/8/layout/arrow2"/>
    <dgm:cxn modelId="{96400049-5F6C-49E4-A0B2-D619E53239CA}" type="presOf" srcId="{BAD6DE81-DE4F-40EF-8526-A8F127A4BE33}" destId="{CEAD0079-776B-4AB2-99F4-611DACBD6C94}" srcOrd="0" destOrd="1" presId="urn:microsoft.com/office/officeart/2005/8/layout/arrow2"/>
    <dgm:cxn modelId="{293E3154-15DE-4C13-93DE-664CEAB9F0AF}" srcId="{1982B446-3706-4711-A6F1-3DC4DFE59A3A}" destId="{BAD6DE81-DE4F-40EF-8526-A8F127A4BE33}" srcOrd="0" destOrd="0" parTransId="{3224C504-155F-4C9F-93C7-83D8D4CEC1B4}" sibTransId="{6252B9CC-7427-40BA-B706-E629F53D4B22}"/>
    <dgm:cxn modelId="{B0EE6177-C90E-4514-9F8A-1F61A5860E4E}" type="presOf" srcId="{9B8DC5D6-399B-48D0-8447-9C2A89028684}" destId="{25E3250A-BE04-4935-9A6D-5F1209B0E594}" srcOrd="0" destOrd="2" presId="urn:microsoft.com/office/officeart/2005/8/layout/arrow2"/>
    <dgm:cxn modelId="{0039DBA0-3DDC-4A56-9069-BE3A3584DD96}" type="presOf" srcId="{C7CCB8C4-BA8F-435B-96D2-651E5BBEE204}" destId="{EBFDB737-77F4-4273-89EE-90159E927469}" srcOrd="0" destOrd="0" presId="urn:microsoft.com/office/officeart/2005/8/layout/arrow2"/>
    <dgm:cxn modelId="{9723CABC-4A38-47D3-BBF3-73008D445706}" type="presOf" srcId="{A39C9339-F7BC-4A9F-AF8A-3B9741B27413}" destId="{71C14891-0828-44C8-A82F-612ACB265C32}" srcOrd="0" destOrd="1" presId="urn:microsoft.com/office/officeart/2005/8/layout/arrow2"/>
    <dgm:cxn modelId="{D09152C8-0058-4F02-AE9F-59A443534AE8}" srcId="{455C831A-CCF5-4391-A2BE-9DF065D37587}" destId="{A75DE5EA-0E88-4A1C-B1EA-B4EE477D7AA1}" srcOrd="2" destOrd="0" parTransId="{48157EE2-9BD9-48FE-A422-276C84F2470D}" sibTransId="{03226FF3-250B-4000-A0B5-00FF0F1D75A5}"/>
    <dgm:cxn modelId="{BF777ED0-A485-405A-BFCD-E378EF965464}" srcId="{1E3A074B-8EC3-4AC7-ADB8-C53A583CA2D1}" destId="{A39C9339-F7BC-4A9F-AF8A-3B9741B27413}" srcOrd="0" destOrd="0" parTransId="{26699644-3B9B-4794-926C-D854282146D8}" sibTransId="{3E2FBE5E-2D29-4C39-97D1-424264F1308F}"/>
    <dgm:cxn modelId="{EC580CD4-2560-46AF-93DB-78CBABE635EA}" type="presOf" srcId="{A75DE5EA-0E88-4A1C-B1EA-B4EE477D7AA1}" destId="{25E3250A-BE04-4935-9A6D-5F1209B0E594}" srcOrd="0" destOrd="0" presId="urn:microsoft.com/office/officeart/2005/8/layout/arrow2"/>
    <dgm:cxn modelId="{39ECB7E7-30E3-4A3C-AAF0-553A3160CF23}" type="presOf" srcId="{455C831A-CCF5-4391-A2BE-9DF065D37587}" destId="{E220828C-C958-4FCF-B52F-02D7F5D17607}" srcOrd="0" destOrd="0" presId="urn:microsoft.com/office/officeart/2005/8/layout/arrow2"/>
    <dgm:cxn modelId="{345AD6EC-90F1-4BA3-A053-C21366541189}" srcId="{C7CCB8C4-BA8F-435B-96D2-651E5BBEE204}" destId="{5175B6B0-3CA6-4535-A09B-108E0999A356}" srcOrd="0" destOrd="0" parTransId="{ECD96492-1092-4631-A208-D9A5DA08372E}" sibTransId="{F900535F-E882-46D4-B632-4B8ACBE851E4}"/>
    <dgm:cxn modelId="{277398F3-A9DD-4822-A4A0-9408AA94EB41}" srcId="{A75DE5EA-0E88-4A1C-B1EA-B4EE477D7AA1}" destId="{9898FE38-DE6C-46BA-8D32-D767674AD978}" srcOrd="0" destOrd="0" parTransId="{6500A968-9A0E-4ACA-91E4-A3C5FA03BCC8}" sibTransId="{15E99FBC-5B51-4114-8E0B-C26E50C78603}"/>
    <dgm:cxn modelId="{CDB3CFA4-6064-4BD5-9F4C-2C85AFCC5E37}" type="presParOf" srcId="{E220828C-C958-4FCF-B52F-02D7F5D17607}" destId="{82ED47FD-CD8E-4EC8-A7E3-BF3AC4BC5C1A}" srcOrd="0" destOrd="0" presId="urn:microsoft.com/office/officeart/2005/8/layout/arrow2"/>
    <dgm:cxn modelId="{4FDBD744-BA6B-4974-937B-2DF4E32DC5E1}" type="presParOf" srcId="{E220828C-C958-4FCF-B52F-02D7F5D17607}" destId="{BC819F08-FAAC-4F18-BB01-82BDF3C12AC5}" srcOrd="1" destOrd="0" presId="urn:microsoft.com/office/officeart/2005/8/layout/arrow2"/>
    <dgm:cxn modelId="{C95E99EB-88A3-4566-B32B-0BD72FB13CB0}" type="presParOf" srcId="{BC819F08-FAAC-4F18-BB01-82BDF3C12AC5}" destId="{603CF1DE-54FB-4F57-8295-D00CCB9CD284}" srcOrd="0" destOrd="0" presId="urn:microsoft.com/office/officeart/2005/8/layout/arrow2"/>
    <dgm:cxn modelId="{0E3FF01E-D989-47FF-A088-3E2EC7611583}" type="presParOf" srcId="{BC819F08-FAAC-4F18-BB01-82BDF3C12AC5}" destId="{71C14891-0828-44C8-A82F-612ACB265C32}" srcOrd="1" destOrd="0" presId="urn:microsoft.com/office/officeart/2005/8/layout/arrow2"/>
    <dgm:cxn modelId="{1E937989-1430-409E-925A-C704FC84429F}" type="presParOf" srcId="{BC819F08-FAAC-4F18-BB01-82BDF3C12AC5}" destId="{BB9A07FE-3C9C-4464-B83A-7AB6EFA18FD9}" srcOrd="2" destOrd="0" presId="urn:microsoft.com/office/officeart/2005/8/layout/arrow2"/>
    <dgm:cxn modelId="{D3CD2D11-7A1E-4D28-A1DE-4E9EDB5AE0EE}" type="presParOf" srcId="{BC819F08-FAAC-4F18-BB01-82BDF3C12AC5}" destId="{EBFDB737-77F4-4273-89EE-90159E927469}" srcOrd="3" destOrd="0" presId="urn:microsoft.com/office/officeart/2005/8/layout/arrow2"/>
    <dgm:cxn modelId="{C7BA4D12-691C-4245-8951-057A0DD1D700}" type="presParOf" srcId="{BC819F08-FAAC-4F18-BB01-82BDF3C12AC5}" destId="{F9B7ED6B-D7F8-473B-AFE3-70833F24B66D}" srcOrd="4" destOrd="0" presId="urn:microsoft.com/office/officeart/2005/8/layout/arrow2"/>
    <dgm:cxn modelId="{FBE62F20-4815-4F25-998E-A407E80B87F9}" type="presParOf" srcId="{BC819F08-FAAC-4F18-BB01-82BDF3C12AC5}" destId="{25E3250A-BE04-4935-9A6D-5F1209B0E594}" srcOrd="5" destOrd="0" presId="urn:microsoft.com/office/officeart/2005/8/layout/arrow2"/>
    <dgm:cxn modelId="{59118C09-76BC-4C54-8A9F-C1F4718DA987}" type="presParOf" srcId="{BC819F08-FAAC-4F18-BB01-82BDF3C12AC5}" destId="{3F1E3FDB-8201-4A53-837A-0444B7D3E41D}" srcOrd="6" destOrd="0" presId="urn:microsoft.com/office/officeart/2005/8/layout/arrow2"/>
    <dgm:cxn modelId="{3F36D1F1-3CCE-4FE1-B9CD-F8168847D9BB}" type="presParOf" srcId="{BC819F08-FAAC-4F18-BB01-82BDF3C12AC5}" destId="{CEAD0079-776B-4AB2-99F4-611DACBD6C94}" srcOrd="7" destOrd="0" presId="urn:microsoft.com/office/officeart/2005/8/layout/arrow2"/>
    <dgm:cxn modelId="{25D71F31-406A-4FB9-AC35-B80A00F8FB62}" type="presParOf" srcId="{BC819F08-FAAC-4F18-BB01-82BDF3C12AC5}" destId="{1087F3DD-BA2D-4838-BEB3-7ACA05EF5A46}" srcOrd="8" destOrd="0" presId="urn:microsoft.com/office/officeart/2005/8/layout/arrow2"/>
    <dgm:cxn modelId="{1EF95DE3-C9EE-4245-8220-1E42AEE47A21}" type="presParOf" srcId="{BC819F08-FAAC-4F18-BB01-82BDF3C12AC5}" destId="{08FF79C8-A00E-4597-AA7A-6D1D2A19E88D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BD982B-F274-4BA3-8F19-028AA15117A4}" type="doc">
      <dgm:prSet loTypeId="urn:microsoft.com/office/officeart/2005/8/layout/hProcess11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BF07599-40A3-43F8-B74C-B9C9D197B9C8}">
      <dgm:prSet phldrT="[Text]" custT="1"/>
      <dgm:spPr/>
      <dgm:t>
        <a:bodyPr/>
        <a:lstStyle/>
        <a:p>
          <a:r>
            <a:rPr lang="en-US" sz="2400" baseline="0" dirty="0">
              <a:latin typeface="Times New Roman" pitchFamily="18" charset="0"/>
              <a:cs typeface="Times New Roman" pitchFamily="18" charset="0"/>
            </a:rPr>
            <a:t>BPTG 22</a:t>
          </a:r>
          <a:r>
            <a:rPr lang="en-US" sz="2400" baseline="30000" dirty="0">
              <a:latin typeface="Times New Roman" pitchFamily="18" charset="0"/>
              <a:cs typeface="Times New Roman" pitchFamily="18" charset="0"/>
            </a:rPr>
            <a:t>nd</a:t>
          </a:r>
          <a:r>
            <a:rPr lang="en-US" sz="2400" baseline="0" dirty="0">
              <a:latin typeface="Times New Roman" pitchFamily="18" charset="0"/>
              <a:cs typeface="Times New Roman" pitchFamily="18" charset="0"/>
            </a:rPr>
            <a:t>June</a:t>
          </a:r>
          <a:endParaRPr lang="en-US" sz="2400" dirty="0">
            <a:latin typeface="Times New Roman" pitchFamily="18" charset="0"/>
            <a:cs typeface="Times New Roman" pitchFamily="18" charset="0"/>
          </a:endParaRPr>
        </a:p>
      </dgm:t>
    </dgm:pt>
    <dgm:pt modelId="{05A33227-C3A2-40A7-900E-1D070E545DAC}" type="parTrans" cxnId="{B0DAC2FD-EDA1-441B-A845-0C1964D6B924}">
      <dgm:prSet/>
      <dgm:spPr/>
      <dgm:t>
        <a:bodyPr/>
        <a:lstStyle/>
        <a:p>
          <a:endParaRPr lang="en-US" sz="2800"/>
        </a:p>
      </dgm:t>
    </dgm:pt>
    <dgm:pt modelId="{347A4B58-92E3-49B2-BBF5-15BF5A0F478B}" type="sibTrans" cxnId="{B0DAC2FD-EDA1-441B-A845-0C1964D6B924}">
      <dgm:prSet/>
      <dgm:spPr/>
      <dgm:t>
        <a:bodyPr/>
        <a:lstStyle/>
        <a:p>
          <a:endParaRPr lang="en-US" sz="2800"/>
        </a:p>
      </dgm:t>
    </dgm:pt>
    <dgm:pt modelId="{964A18CD-1B5D-4A7E-B182-2927E17348E0}">
      <dgm:prSet phldrT="[Text]" custT="1"/>
      <dgm:spPr/>
      <dgm:t>
        <a:bodyPr/>
        <a:lstStyle/>
        <a:p>
          <a:r>
            <a:rPr lang="en-US" sz="2400" baseline="0" dirty="0">
              <a:latin typeface="Times New Roman" pitchFamily="18" charset="0"/>
              <a:cs typeface="Times New Roman" pitchFamily="18" charset="0"/>
            </a:rPr>
            <a:t>covering STB</a:t>
          </a:r>
        </a:p>
        <a:p>
          <a:r>
            <a:rPr lang="en-US" sz="2400" baseline="0" dirty="0">
              <a:latin typeface="Times New Roman" pitchFamily="18" charset="0"/>
              <a:cs typeface="Times New Roman" pitchFamily="18" charset="0"/>
            </a:rPr>
            <a:t>24</a:t>
          </a:r>
          <a:r>
            <a:rPr lang="en-US" sz="2400" baseline="30000" dirty="0">
              <a:latin typeface="Times New Roman" pitchFamily="18" charset="0"/>
              <a:cs typeface="Times New Roman" pitchFamily="18" charset="0"/>
            </a:rPr>
            <a:t>th</a:t>
          </a:r>
          <a:r>
            <a:rPr lang="en-US" sz="2400" baseline="0" dirty="0">
              <a:latin typeface="Times New Roman" pitchFamily="18" charset="0"/>
              <a:cs typeface="Times New Roman" pitchFamily="18" charset="0"/>
            </a:rPr>
            <a:t>June</a:t>
          </a:r>
          <a:endParaRPr lang="en-US" sz="2400" dirty="0">
            <a:latin typeface="Times New Roman" pitchFamily="18" charset="0"/>
            <a:cs typeface="Times New Roman" pitchFamily="18" charset="0"/>
          </a:endParaRPr>
        </a:p>
      </dgm:t>
    </dgm:pt>
    <dgm:pt modelId="{90C13AAE-4246-46D9-9B6E-D27D7FCA92D1}" type="parTrans" cxnId="{57D1E1FE-AB13-4507-B39B-15BDE576AB21}">
      <dgm:prSet/>
      <dgm:spPr/>
      <dgm:t>
        <a:bodyPr/>
        <a:lstStyle/>
        <a:p>
          <a:endParaRPr lang="en-US" sz="2800"/>
        </a:p>
      </dgm:t>
    </dgm:pt>
    <dgm:pt modelId="{63F601AF-EA35-4E0A-A9D9-C60ACFB6BC55}" type="sibTrans" cxnId="{57D1E1FE-AB13-4507-B39B-15BDE576AB21}">
      <dgm:prSet/>
      <dgm:spPr/>
      <dgm:t>
        <a:bodyPr/>
        <a:lstStyle/>
        <a:p>
          <a:endParaRPr lang="en-US" sz="2800"/>
        </a:p>
      </dgm:t>
    </dgm:pt>
    <dgm:pt modelId="{25761703-EE26-4CA8-B049-3F157889CE06}">
      <dgm:prSet phldrT="[Text]" custT="1"/>
      <dgm:spPr/>
      <dgm:t>
        <a:bodyPr/>
        <a:lstStyle/>
        <a:p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5EE1D751-E7E3-4E30-AC49-4C8227478F52}" type="parTrans" cxnId="{B4023F34-1758-4145-893F-044E6D16D52E}">
      <dgm:prSet/>
      <dgm:spPr/>
      <dgm:t>
        <a:bodyPr/>
        <a:lstStyle/>
        <a:p>
          <a:endParaRPr lang="en-US" sz="2800"/>
        </a:p>
      </dgm:t>
    </dgm:pt>
    <dgm:pt modelId="{B74F6A51-714F-4AA7-B42B-E7F20847B954}" type="sibTrans" cxnId="{B4023F34-1758-4145-893F-044E6D16D52E}">
      <dgm:prSet/>
      <dgm:spPr/>
      <dgm:t>
        <a:bodyPr/>
        <a:lstStyle/>
        <a:p>
          <a:endParaRPr lang="en-US" sz="2800"/>
        </a:p>
      </dgm:t>
    </dgm:pt>
    <dgm:pt modelId="{E731978B-F94B-47D7-AFDE-5668EE8523C9}">
      <dgm:prSet custT="1"/>
      <dgm:spPr/>
      <dgm:t>
        <a:bodyPr/>
        <a:lstStyle/>
        <a:p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347D0D83-196D-4ACE-95D8-CD164212347B}" type="parTrans" cxnId="{4F7CA4AE-94FE-4378-A583-281ED01F3A26}">
      <dgm:prSet/>
      <dgm:spPr/>
      <dgm:t>
        <a:bodyPr/>
        <a:lstStyle/>
        <a:p>
          <a:endParaRPr lang="en-US" sz="2800"/>
        </a:p>
      </dgm:t>
    </dgm:pt>
    <dgm:pt modelId="{EE1B103E-6B40-4F05-8FE6-0D6F6D6931A3}" type="sibTrans" cxnId="{4F7CA4AE-94FE-4378-A583-281ED01F3A26}">
      <dgm:prSet/>
      <dgm:spPr/>
      <dgm:t>
        <a:bodyPr/>
        <a:lstStyle/>
        <a:p>
          <a:endParaRPr lang="en-US" sz="2800"/>
        </a:p>
      </dgm:t>
    </dgm:pt>
    <dgm:pt modelId="{EEF78DF5-8555-476E-9DA5-D85EF5BED6E8}" type="pres">
      <dgm:prSet presAssocID="{8BBD982B-F274-4BA3-8F19-028AA15117A4}" presName="Name0" presStyleCnt="0">
        <dgm:presLayoutVars>
          <dgm:dir/>
          <dgm:resizeHandles val="exact"/>
        </dgm:presLayoutVars>
      </dgm:prSet>
      <dgm:spPr/>
    </dgm:pt>
    <dgm:pt modelId="{026FE858-264F-439B-A7F3-F2D942865AB2}" type="pres">
      <dgm:prSet presAssocID="{8BBD982B-F274-4BA3-8F19-028AA15117A4}" presName="arrow" presStyleLbl="bgShp" presStyleIdx="0" presStyleCnt="1" custLinFactNeighborX="364" custLinFactNeighborY="1476"/>
      <dgm:spPr/>
    </dgm:pt>
    <dgm:pt modelId="{87E660A6-41AE-47B5-B5DB-2BCA0E69D34C}" type="pres">
      <dgm:prSet presAssocID="{8BBD982B-F274-4BA3-8F19-028AA15117A4}" presName="points" presStyleCnt="0"/>
      <dgm:spPr/>
    </dgm:pt>
    <dgm:pt modelId="{37CB465F-30A1-4518-9EE2-375040D01803}" type="pres">
      <dgm:prSet presAssocID="{7BF07599-40A3-43F8-B74C-B9C9D197B9C8}" presName="compositeA" presStyleCnt="0"/>
      <dgm:spPr/>
    </dgm:pt>
    <dgm:pt modelId="{AA799FD6-0207-48F1-ADAD-3355FC46945A}" type="pres">
      <dgm:prSet presAssocID="{7BF07599-40A3-43F8-B74C-B9C9D197B9C8}" presName="textA" presStyleLbl="revTx" presStyleIdx="0" presStyleCnt="4" custScaleX="1112433" custScaleY="55862" custLinFactX="-467091" custLinFactNeighborX="-500000" custLinFactNeighborY="27427">
        <dgm:presLayoutVars>
          <dgm:bulletEnabled val="1"/>
        </dgm:presLayoutVars>
      </dgm:prSet>
      <dgm:spPr/>
    </dgm:pt>
    <dgm:pt modelId="{40536B13-5617-411F-BE63-A67F88290066}" type="pres">
      <dgm:prSet presAssocID="{7BF07599-40A3-43F8-B74C-B9C9D197B9C8}" presName="circleA" presStyleLbl="node1" presStyleIdx="0" presStyleCnt="4" custLinFactX="-300000" custLinFactNeighborX="-320703" custLinFactNeighborY="89424"/>
      <dgm:spPr/>
    </dgm:pt>
    <dgm:pt modelId="{0CC89B04-9CEF-4869-B0CA-58C2AD8B8485}" type="pres">
      <dgm:prSet presAssocID="{7BF07599-40A3-43F8-B74C-B9C9D197B9C8}" presName="spaceA" presStyleCnt="0"/>
      <dgm:spPr/>
    </dgm:pt>
    <dgm:pt modelId="{D085B67C-45D3-460A-9664-56A29A600847}" type="pres">
      <dgm:prSet presAssocID="{347A4B58-92E3-49B2-BBF5-15BF5A0F478B}" presName="space" presStyleCnt="0"/>
      <dgm:spPr/>
    </dgm:pt>
    <dgm:pt modelId="{09DFFEDB-7062-4AE6-A12C-C10D24F8F5AA}" type="pres">
      <dgm:prSet presAssocID="{964A18CD-1B5D-4A7E-B182-2927E17348E0}" presName="compositeB" presStyleCnt="0"/>
      <dgm:spPr/>
    </dgm:pt>
    <dgm:pt modelId="{6C4584D8-4BEC-45D8-BF53-95F5FB761D06}" type="pres">
      <dgm:prSet presAssocID="{964A18CD-1B5D-4A7E-B182-2927E17348E0}" presName="textB" presStyleLbl="revTx" presStyleIdx="1" presStyleCnt="4" custScaleX="1336747" custScaleY="99878" custLinFactX="-510383" custLinFactNeighborX="-600000" custLinFactNeighborY="-30">
        <dgm:presLayoutVars>
          <dgm:bulletEnabled val="1"/>
        </dgm:presLayoutVars>
      </dgm:prSet>
      <dgm:spPr/>
    </dgm:pt>
    <dgm:pt modelId="{C572D6EF-B61D-42B7-AE89-70B64669FED2}" type="pres">
      <dgm:prSet presAssocID="{964A18CD-1B5D-4A7E-B182-2927E17348E0}" presName="circleB" presStyleLbl="node1" presStyleIdx="1" presStyleCnt="4" custLinFactX="-300000" custLinFactNeighborX="-333748" custLinFactNeighborY="4333"/>
      <dgm:spPr/>
    </dgm:pt>
    <dgm:pt modelId="{B28D9186-FA55-40ED-80AF-72E3004B87AE}" type="pres">
      <dgm:prSet presAssocID="{964A18CD-1B5D-4A7E-B182-2927E17348E0}" presName="spaceB" presStyleCnt="0"/>
      <dgm:spPr/>
    </dgm:pt>
    <dgm:pt modelId="{50243AC6-D906-4840-AD97-5C1D75B769B9}" type="pres">
      <dgm:prSet presAssocID="{63F601AF-EA35-4E0A-A9D9-C60ACFB6BC55}" presName="space" presStyleCnt="0"/>
      <dgm:spPr/>
    </dgm:pt>
    <dgm:pt modelId="{35371866-428A-4E11-B6FC-0182E3D73103}" type="pres">
      <dgm:prSet presAssocID="{25761703-EE26-4CA8-B049-3F157889CE06}" presName="compositeA" presStyleCnt="0"/>
      <dgm:spPr/>
    </dgm:pt>
    <dgm:pt modelId="{5E3B8E9D-BC81-4E4F-9ACC-A20F37470DE3}" type="pres">
      <dgm:prSet presAssocID="{25761703-EE26-4CA8-B049-3F157889CE06}" presName="textA" presStyleLbl="revTx" presStyleIdx="2" presStyleCnt="4">
        <dgm:presLayoutVars>
          <dgm:bulletEnabled val="1"/>
        </dgm:presLayoutVars>
      </dgm:prSet>
      <dgm:spPr/>
    </dgm:pt>
    <dgm:pt modelId="{F134D718-41DE-4EC6-89B3-1BC0F2118D8D}" type="pres">
      <dgm:prSet presAssocID="{25761703-EE26-4CA8-B049-3F157889CE06}" presName="circleA" presStyleLbl="node1" presStyleIdx="2" presStyleCnt="4" custLinFactX="-79755" custLinFactNeighborX="-100000" custLinFactNeighborY="34198"/>
      <dgm:spPr/>
    </dgm:pt>
    <dgm:pt modelId="{C092028C-1B4F-45E2-AB17-28912BEB14C5}" type="pres">
      <dgm:prSet presAssocID="{25761703-EE26-4CA8-B049-3F157889CE06}" presName="spaceA" presStyleCnt="0"/>
      <dgm:spPr/>
    </dgm:pt>
    <dgm:pt modelId="{1E2E6F51-926B-4F03-9367-6D351E425C88}" type="pres">
      <dgm:prSet presAssocID="{B74F6A51-714F-4AA7-B42B-E7F20847B954}" presName="space" presStyleCnt="0"/>
      <dgm:spPr/>
    </dgm:pt>
    <dgm:pt modelId="{CD509ED5-03A1-4B9C-B534-6F814AA44F4D}" type="pres">
      <dgm:prSet presAssocID="{E731978B-F94B-47D7-AFDE-5668EE8523C9}" presName="compositeB" presStyleCnt="0"/>
      <dgm:spPr/>
    </dgm:pt>
    <dgm:pt modelId="{CC9E38FE-BB68-46C2-BB82-E10F260603D4}" type="pres">
      <dgm:prSet presAssocID="{E731978B-F94B-47D7-AFDE-5668EE8523C9}" presName="textB" presStyleLbl="revTx" presStyleIdx="3" presStyleCnt="4" custScaleX="738900" custLinFactX="600000" custLinFactNeighborX="606205" custLinFactNeighborY="61">
        <dgm:presLayoutVars>
          <dgm:bulletEnabled val="1"/>
        </dgm:presLayoutVars>
      </dgm:prSet>
      <dgm:spPr/>
    </dgm:pt>
    <dgm:pt modelId="{0E7EB6B7-19A7-4A3E-B4B9-2E001F38EFC6}" type="pres">
      <dgm:prSet presAssocID="{E731978B-F94B-47D7-AFDE-5668EE8523C9}" presName="circleB" presStyleLbl="node1" presStyleIdx="3" presStyleCnt="4" custLinFactX="200000" custLinFactNeighborX="250101" custLinFactNeighborY="34198"/>
      <dgm:spPr/>
    </dgm:pt>
    <dgm:pt modelId="{75FA7B76-ECBC-491B-BF17-1B5DC3384E4E}" type="pres">
      <dgm:prSet presAssocID="{E731978B-F94B-47D7-AFDE-5668EE8523C9}" presName="spaceB" presStyleCnt="0"/>
      <dgm:spPr/>
    </dgm:pt>
  </dgm:ptLst>
  <dgm:cxnLst>
    <dgm:cxn modelId="{30F2B205-4630-411F-AED5-DA0A0AAA52C0}" type="presOf" srcId="{7BF07599-40A3-43F8-B74C-B9C9D197B9C8}" destId="{AA799FD6-0207-48F1-ADAD-3355FC46945A}" srcOrd="0" destOrd="0" presId="urn:microsoft.com/office/officeart/2005/8/layout/hProcess11"/>
    <dgm:cxn modelId="{93769B07-ABFE-4B45-833E-5B1A02189767}" type="presOf" srcId="{964A18CD-1B5D-4A7E-B182-2927E17348E0}" destId="{6C4584D8-4BEC-45D8-BF53-95F5FB761D06}" srcOrd="0" destOrd="0" presId="urn:microsoft.com/office/officeart/2005/8/layout/hProcess11"/>
    <dgm:cxn modelId="{C3671019-4C51-478E-97FD-AA82732B6E21}" type="presOf" srcId="{8BBD982B-F274-4BA3-8F19-028AA15117A4}" destId="{EEF78DF5-8555-476E-9DA5-D85EF5BED6E8}" srcOrd="0" destOrd="0" presId="urn:microsoft.com/office/officeart/2005/8/layout/hProcess11"/>
    <dgm:cxn modelId="{B4023F34-1758-4145-893F-044E6D16D52E}" srcId="{8BBD982B-F274-4BA3-8F19-028AA15117A4}" destId="{25761703-EE26-4CA8-B049-3F157889CE06}" srcOrd="2" destOrd="0" parTransId="{5EE1D751-E7E3-4E30-AC49-4C8227478F52}" sibTransId="{B74F6A51-714F-4AA7-B42B-E7F20847B954}"/>
    <dgm:cxn modelId="{8836F067-7F89-4643-B69E-B88FECB7DB20}" type="presOf" srcId="{E731978B-F94B-47D7-AFDE-5668EE8523C9}" destId="{CC9E38FE-BB68-46C2-BB82-E10F260603D4}" srcOrd="0" destOrd="0" presId="urn:microsoft.com/office/officeart/2005/8/layout/hProcess11"/>
    <dgm:cxn modelId="{4F7CA4AE-94FE-4378-A583-281ED01F3A26}" srcId="{8BBD982B-F274-4BA3-8F19-028AA15117A4}" destId="{E731978B-F94B-47D7-AFDE-5668EE8523C9}" srcOrd="3" destOrd="0" parTransId="{347D0D83-196D-4ACE-95D8-CD164212347B}" sibTransId="{EE1B103E-6B40-4F05-8FE6-0D6F6D6931A3}"/>
    <dgm:cxn modelId="{05A762CA-2338-49E7-9143-C61E7B8538EC}" type="presOf" srcId="{25761703-EE26-4CA8-B049-3F157889CE06}" destId="{5E3B8E9D-BC81-4E4F-9ACC-A20F37470DE3}" srcOrd="0" destOrd="0" presId="urn:microsoft.com/office/officeart/2005/8/layout/hProcess11"/>
    <dgm:cxn modelId="{B0DAC2FD-EDA1-441B-A845-0C1964D6B924}" srcId="{8BBD982B-F274-4BA3-8F19-028AA15117A4}" destId="{7BF07599-40A3-43F8-B74C-B9C9D197B9C8}" srcOrd="0" destOrd="0" parTransId="{05A33227-C3A2-40A7-900E-1D070E545DAC}" sibTransId="{347A4B58-92E3-49B2-BBF5-15BF5A0F478B}"/>
    <dgm:cxn modelId="{57D1E1FE-AB13-4507-B39B-15BDE576AB21}" srcId="{8BBD982B-F274-4BA3-8F19-028AA15117A4}" destId="{964A18CD-1B5D-4A7E-B182-2927E17348E0}" srcOrd="1" destOrd="0" parTransId="{90C13AAE-4246-46D9-9B6E-D27D7FCA92D1}" sibTransId="{63F601AF-EA35-4E0A-A9D9-C60ACFB6BC55}"/>
    <dgm:cxn modelId="{25119A4D-832A-44E0-8F7F-63F8A237346C}" type="presParOf" srcId="{EEF78DF5-8555-476E-9DA5-D85EF5BED6E8}" destId="{026FE858-264F-439B-A7F3-F2D942865AB2}" srcOrd="0" destOrd="0" presId="urn:microsoft.com/office/officeart/2005/8/layout/hProcess11"/>
    <dgm:cxn modelId="{C592AFA0-ACF9-4382-92B7-04D89830BAB0}" type="presParOf" srcId="{EEF78DF5-8555-476E-9DA5-D85EF5BED6E8}" destId="{87E660A6-41AE-47B5-B5DB-2BCA0E69D34C}" srcOrd="1" destOrd="0" presId="urn:microsoft.com/office/officeart/2005/8/layout/hProcess11"/>
    <dgm:cxn modelId="{804E761A-27A1-4A4D-B9E0-F94C6DA5CB2F}" type="presParOf" srcId="{87E660A6-41AE-47B5-B5DB-2BCA0E69D34C}" destId="{37CB465F-30A1-4518-9EE2-375040D01803}" srcOrd="0" destOrd="0" presId="urn:microsoft.com/office/officeart/2005/8/layout/hProcess11"/>
    <dgm:cxn modelId="{585B43CD-A0FE-485F-9B0B-3112F334F9B0}" type="presParOf" srcId="{37CB465F-30A1-4518-9EE2-375040D01803}" destId="{AA799FD6-0207-48F1-ADAD-3355FC46945A}" srcOrd="0" destOrd="0" presId="urn:microsoft.com/office/officeart/2005/8/layout/hProcess11"/>
    <dgm:cxn modelId="{FEADDDA5-62D2-4FD0-B7E7-C11EEADFC767}" type="presParOf" srcId="{37CB465F-30A1-4518-9EE2-375040D01803}" destId="{40536B13-5617-411F-BE63-A67F88290066}" srcOrd="1" destOrd="0" presId="urn:microsoft.com/office/officeart/2005/8/layout/hProcess11"/>
    <dgm:cxn modelId="{CE37593A-E6DE-4796-BA43-97FA9E8F2490}" type="presParOf" srcId="{37CB465F-30A1-4518-9EE2-375040D01803}" destId="{0CC89B04-9CEF-4869-B0CA-58C2AD8B8485}" srcOrd="2" destOrd="0" presId="urn:microsoft.com/office/officeart/2005/8/layout/hProcess11"/>
    <dgm:cxn modelId="{FF311577-A7C5-4444-AE0F-48FC5283D372}" type="presParOf" srcId="{87E660A6-41AE-47B5-B5DB-2BCA0E69D34C}" destId="{D085B67C-45D3-460A-9664-56A29A600847}" srcOrd="1" destOrd="0" presId="urn:microsoft.com/office/officeart/2005/8/layout/hProcess11"/>
    <dgm:cxn modelId="{6333B0E4-D904-4F38-A5D5-EB844285436D}" type="presParOf" srcId="{87E660A6-41AE-47B5-B5DB-2BCA0E69D34C}" destId="{09DFFEDB-7062-4AE6-A12C-C10D24F8F5AA}" srcOrd="2" destOrd="0" presId="urn:microsoft.com/office/officeart/2005/8/layout/hProcess11"/>
    <dgm:cxn modelId="{DE8BE047-E6D2-4D38-8C33-A2631C3F4087}" type="presParOf" srcId="{09DFFEDB-7062-4AE6-A12C-C10D24F8F5AA}" destId="{6C4584D8-4BEC-45D8-BF53-95F5FB761D06}" srcOrd="0" destOrd="0" presId="urn:microsoft.com/office/officeart/2005/8/layout/hProcess11"/>
    <dgm:cxn modelId="{72F7FA7B-45DB-4F34-9E61-1E0106CA60EC}" type="presParOf" srcId="{09DFFEDB-7062-4AE6-A12C-C10D24F8F5AA}" destId="{C572D6EF-B61D-42B7-AE89-70B64669FED2}" srcOrd="1" destOrd="0" presId="urn:microsoft.com/office/officeart/2005/8/layout/hProcess11"/>
    <dgm:cxn modelId="{279358C8-8951-49A5-9888-2ABDA5A40DB3}" type="presParOf" srcId="{09DFFEDB-7062-4AE6-A12C-C10D24F8F5AA}" destId="{B28D9186-FA55-40ED-80AF-72E3004B87AE}" srcOrd="2" destOrd="0" presId="urn:microsoft.com/office/officeart/2005/8/layout/hProcess11"/>
    <dgm:cxn modelId="{3A80A7FA-C3A3-4FC7-97E6-CB78CB6C1FF2}" type="presParOf" srcId="{87E660A6-41AE-47B5-B5DB-2BCA0E69D34C}" destId="{50243AC6-D906-4840-AD97-5C1D75B769B9}" srcOrd="3" destOrd="0" presId="urn:microsoft.com/office/officeart/2005/8/layout/hProcess11"/>
    <dgm:cxn modelId="{9F96AE71-6BFD-49DC-A18D-6A10151D3E37}" type="presParOf" srcId="{87E660A6-41AE-47B5-B5DB-2BCA0E69D34C}" destId="{35371866-428A-4E11-B6FC-0182E3D73103}" srcOrd="4" destOrd="0" presId="urn:microsoft.com/office/officeart/2005/8/layout/hProcess11"/>
    <dgm:cxn modelId="{7FA4BDD9-4448-4BBC-91E7-09C8293F840C}" type="presParOf" srcId="{35371866-428A-4E11-B6FC-0182E3D73103}" destId="{5E3B8E9D-BC81-4E4F-9ACC-A20F37470DE3}" srcOrd="0" destOrd="0" presId="urn:microsoft.com/office/officeart/2005/8/layout/hProcess11"/>
    <dgm:cxn modelId="{C67350BB-976E-430B-B875-7A3EF61317F2}" type="presParOf" srcId="{35371866-428A-4E11-B6FC-0182E3D73103}" destId="{F134D718-41DE-4EC6-89B3-1BC0F2118D8D}" srcOrd="1" destOrd="0" presId="urn:microsoft.com/office/officeart/2005/8/layout/hProcess11"/>
    <dgm:cxn modelId="{FD9DE702-1D52-4A5C-89C3-4EE988E0EC3C}" type="presParOf" srcId="{35371866-428A-4E11-B6FC-0182E3D73103}" destId="{C092028C-1B4F-45E2-AB17-28912BEB14C5}" srcOrd="2" destOrd="0" presId="urn:microsoft.com/office/officeart/2005/8/layout/hProcess11"/>
    <dgm:cxn modelId="{820FE157-2C7F-42B5-89ED-69AF90021AB0}" type="presParOf" srcId="{87E660A6-41AE-47B5-B5DB-2BCA0E69D34C}" destId="{1E2E6F51-926B-4F03-9367-6D351E425C88}" srcOrd="5" destOrd="0" presId="urn:microsoft.com/office/officeart/2005/8/layout/hProcess11"/>
    <dgm:cxn modelId="{3F6F1EFD-2B3D-4D7B-84F9-F29DDE84D33A}" type="presParOf" srcId="{87E660A6-41AE-47B5-B5DB-2BCA0E69D34C}" destId="{CD509ED5-03A1-4B9C-B534-6F814AA44F4D}" srcOrd="6" destOrd="0" presId="urn:microsoft.com/office/officeart/2005/8/layout/hProcess11"/>
    <dgm:cxn modelId="{8B6DCE31-0A98-4657-A2D8-89485859B36C}" type="presParOf" srcId="{CD509ED5-03A1-4B9C-B534-6F814AA44F4D}" destId="{CC9E38FE-BB68-46C2-BB82-E10F260603D4}" srcOrd="0" destOrd="0" presId="urn:microsoft.com/office/officeart/2005/8/layout/hProcess11"/>
    <dgm:cxn modelId="{D2F72C4A-9983-41B7-9DBC-BB3A890BCC50}" type="presParOf" srcId="{CD509ED5-03A1-4B9C-B534-6F814AA44F4D}" destId="{0E7EB6B7-19A7-4A3E-B4B9-2E001F38EFC6}" srcOrd="1" destOrd="0" presId="urn:microsoft.com/office/officeart/2005/8/layout/hProcess11"/>
    <dgm:cxn modelId="{8A476076-4D73-4457-BBD8-601726E147DF}" type="presParOf" srcId="{CD509ED5-03A1-4B9C-B534-6F814AA44F4D}" destId="{75FA7B76-ECBC-491B-BF17-1B5DC3384E4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D47FD-CD8E-4EC8-A7E3-BF3AC4BC5C1A}">
      <dsp:nvSpPr>
        <dsp:cNvPr id="0" name=""/>
        <dsp:cNvSpPr/>
      </dsp:nvSpPr>
      <dsp:spPr>
        <a:xfrm>
          <a:off x="365962" y="239425"/>
          <a:ext cx="8952255" cy="554655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CF1DE-54FB-4F57-8295-D00CCB9CD284}">
      <dsp:nvSpPr>
        <dsp:cNvPr id="0" name=""/>
        <dsp:cNvSpPr/>
      </dsp:nvSpPr>
      <dsp:spPr>
        <a:xfrm>
          <a:off x="675400" y="4702492"/>
          <a:ext cx="237236" cy="237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14891-0828-44C8-A82F-612ACB265C32}">
      <dsp:nvSpPr>
        <dsp:cNvPr id="0" name=""/>
        <dsp:cNvSpPr/>
      </dsp:nvSpPr>
      <dsp:spPr>
        <a:xfrm>
          <a:off x="794018" y="4821110"/>
          <a:ext cx="1351213" cy="153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0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Project allotted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</a:t>
          </a:r>
          <a:r>
            <a:rPr lang="en-US" sz="2000" kern="1200" baseline="30000" dirty="0"/>
            <a:t>st</a:t>
          </a:r>
          <a:r>
            <a:rPr lang="en-US" sz="2000" kern="1200" dirty="0"/>
            <a:t> June, 2017 </a:t>
          </a:r>
        </a:p>
      </dsp:txBody>
      <dsp:txXfrm>
        <a:off x="794018" y="4821110"/>
        <a:ext cx="1351213" cy="1534298"/>
      </dsp:txXfrm>
    </dsp:sp>
    <dsp:sp modelId="{BB9A07FE-3C9C-4464-B83A-7AB6EFA18FD9}">
      <dsp:nvSpPr>
        <dsp:cNvPr id="0" name=""/>
        <dsp:cNvSpPr/>
      </dsp:nvSpPr>
      <dsp:spPr>
        <a:xfrm>
          <a:off x="1959569" y="3468607"/>
          <a:ext cx="371325" cy="371325"/>
        </a:xfrm>
        <a:prstGeom prst="ellipse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DB737-77F4-4273-89EE-90159E927469}">
      <dsp:nvSpPr>
        <dsp:cNvPr id="0" name=""/>
        <dsp:cNvSpPr/>
      </dsp:nvSpPr>
      <dsp:spPr>
        <a:xfrm>
          <a:off x="2145232" y="3654270"/>
          <a:ext cx="1712225" cy="2701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5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 Our Mentor </a:t>
          </a:r>
          <a:r>
            <a:rPr lang="en-US" sz="2000" kern="1200" dirty="0" err="1"/>
            <a:t>Mr</a:t>
          </a:r>
          <a:r>
            <a:rPr lang="en-US" sz="2000" kern="1200" dirty="0"/>
            <a:t> V.s. </a:t>
          </a:r>
          <a:r>
            <a:rPr lang="en-US" sz="2000" kern="1200" dirty="0" err="1"/>
            <a:t>Dewangan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</a:t>
          </a:r>
          <a:r>
            <a:rPr lang="en-US" sz="2000" kern="1200" baseline="30000" dirty="0"/>
            <a:t>nd</a:t>
          </a:r>
          <a:r>
            <a:rPr lang="en-US" sz="2000" kern="1200" dirty="0"/>
            <a:t> June, 2017</a:t>
          </a:r>
        </a:p>
      </dsp:txBody>
      <dsp:txXfrm>
        <a:off x="2145232" y="3654270"/>
        <a:ext cx="1712225" cy="2701138"/>
      </dsp:txXfrm>
    </dsp:sp>
    <dsp:sp modelId="{F9B7ED6B-D7F8-473B-AFE3-70833F24B66D}">
      <dsp:nvSpPr>
        <dsp:cNvPr id="0" name=""/>
        <dsp:cNvSpPr/>
      </dsp:nvSpPr>
      <dsp:spPr>
        <a:xfrm>
          <a:off x="3609906" y="2484851"/>
          <a:ext cx="495101" cy="495101"/>
        </a:xfrm>
        <a:prstGeom prst="ellipse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3250A-BE04-4935-9A6D-5F1209B0E594}">
      <dsp:nvSpPr>
        <dsp:cNvPr id="0" name=""/>
        <dsp:cNvSpPr/>
      </dsp:nvSpPr>
      <dsp:spPr>
        <a:xfrm>
          <a:off x="3857457" y="2732402"/>
          <a:ext cx="1990719" cy="3623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34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Started going to various sites for exposure and understanding of various machines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3</a:t>
          </a:r>
          <a:r>
            <a:rPr lang="en-US" sz="2000" kern="1200" baseline="30000" dirty="0"/>
            <a:t>rd</a:t>
          </a:r>
          <a:r>
            <a:rPr lang="en-US" sz="2000" kern="1200" dirty="0"/>
            <a:t> June 2017 to 17</a:t>
          </a:r>
          <a:r>
            <a:rPr lang="en-US" sz="2000" kern="1200" baseline="30000" dirty="0"/>
            <a:t>th</a:t>
          </a:r>
          <a:r>
            <a:rPr lang="en-US" sz="2000" kern="1200" dirty="0"/>
            <a:t> June 2017 </a:t>
          </a:r>
        </a:p>
      </dsp:txBody>
      <dsp:txXfrm>
        <a:off x="3857457" y="2732402"/>
        <a:ext cx="1990719" cy="3623006"/>
      </dsp:txXfrm>
    </dsp:sp>
    <dsp:sp modelId="{3F1E3FDB-8201-4A53-837A-0444B7D3E41D}">
      <dsp:nvSpPr>
        <dsp:cNvPr id="0" name=""/>
        <dsp:cNvSpPr/>
      </dsp:nvSpPr>
      <dsp:spPr>
        <a:xfrm>
          <a:off x="5528424" y="1716413"/>
          <a:ext cx="639505" cy="639505"/>
        </a:xfrm>
        <a:prstGeom prst="ellipse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D0079-776B-4AB2-99F4-611DACBD6C94}">
      <dsp:nvSpPr>
        <dsp:cNvPr id="0" name=""/>
        <dsp:cNvSpPr/>
      </dsp:nvSpPr>
      <dsp:spPr>
        <a:xfrm>
          <a:off x="5848177" y="2036166"/>
          <a:ext cx="2062921" cy="4319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861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Covered Boiler, STG 25 MW, cooling tower and pump hose and STB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3</a:t>
          </a:r>
          <a:r>
            <a:rPr lang="en-US" sz="2000" kern="1200" baseline="30000" dirty="0"/>
            <a:t>rd</a:t>
          </a:r>
          <a:r>
            <a:rPr lang="en-US" sz="2000" kern="1200" dirty="0"/>
            <a:t> June 2017 to 17</a:t>
          </a:r>
          <a:r>
            <a:rPr lang="en-US" sz="2000" kern="1200" baseline="30000" dirty="0"/>
            <a:t>th</a:t>
          </a:r>
          <a:r>
            <a:rPr lang="en-US" sz="2000" kern="1200" dirty="0"/>
            <a:t> June 2017 </a:t>
          </a:r>
        </a:p>
      </dsp:txBody>
      <dsp:txXfrm>
        <a:off x="5848177" y="2036166"/>
        <a:ext cx="2062921" cy="4319242"/>
      </dsp:txXfrm>
    </dsp:sp>
    <dsp:sp modelId="{1087F3DD-BA2D-4838-BEB3-7ACA05EF5A46}">
      <dsp:nvSpPr>
        <dsp:cNvPr id="0" name=""/>
        <dsp:cNvSpPr/>
      </dsp:nvSpPr>
      <dsp:spPr>
        <a:xfrm>
          <a:off x="7585474" y="1108216"/>
          <a:ext cx="814854" cy="814854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F79C8-A00E-4597-AA7A-6D1D2A19E88D}">
      <dsp:nvSpPr>
        <dsp:cNvPr id="0" name=""/>
        <dsp:cNvSpPr/>
      </dsp:nvSpPr>
      <dsp:spPr>
        <a:xfrm>
          <a:off x="7911098" y="1610688"/>
          <a:ext cx="2062921" cy="474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77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7911098" y="1610688"/>
        <a:ext cx="2062921" cy="4744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FE858-264F-439B-A7F3-F2D942865AB2}">
      <dsp:nvSpPr>
        <dsp:cNvPr id="0" name=""/>
        <dsp:cNvSpPr/>
      </dsp:nvSpPr>
      <dsp:spPr>
        <a:xfrm>
          <a:off x="0" y="1421902"/>
          <a:ext cx="8849330" cy="1859280"/>
        </a:xfrm>
        <a:prstGeom prst="notched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tint val="40000"/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A799FD6-0207-48F1-ADAD-3355FC46945A}">
      <dsp:nvSpPr>
        <dsp:cNvPr id="0" name=""/>
        <dsp:cNvSpPr/>
      </dsp:nvSpPr>
      <dsp:spPr>
        <a:xfrm>
          <a:off x="640417" y="715106"/>
          <a:ext cx="1391292" cy="1038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Times New Roman" pitchFamily="18" charset="0"/>
              <a:cs typeface="Times New Roman" pitchFamily="18" charset="0"/>
            </a:rPr>
            <a:t>BPTG 22</a:t>
          </a:r>
          <a:r>
            <a:rPr lang="en-US" sz="2400" kern="1200" baseline="30000" dirty="0">
              <a:latin typeface="Times New Roman" pitchFamily="18" charset="0"/>
              <a:cs typeface="Times New Roman" pitchFamily="18" charset="0"/>
            </a:rPr>
            <a:t>nd</a:t>
          </a:r>
          <a:r>
            <a:rPr lang="en-US" sz="2400" kern="1200" baseline="0" dirty="0">
              <a:latin typeface="Times New Roman" pitchFamily="18" charset="0"/>
              <a:cs typeface="Times New Roman" pitchFamily="18" charset="0"/>
            </a:rPr>
            <a:t> June </a:t>
          </a:r>
          <a:endParaRPr lang="en-US" sz="24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40417" y="715106"/>
        <a:ext cx="1391292" cy="1038630"/>
      </dsp:txXfrm>
    </dsp:sp>
    <dsp:sp modelId="{40536B13-5617-411F-BE63-A67F88290066}">
      <dsp:nvSpPr>
        <dsp:cNvPr id="0" name=""/>
        <dsp:cNvSpPr/>
      </dsp:nvSpPr>
      <dsp:spPr>
        <a:xfrm>
          <a:off x="928450" y="2213992"/>
          <a:ext cx="241109" cy="24110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4584D8-4BEC-45D8-BF53-95F5FB761D06}">
      <dsp:nvSpPr>
        <dsp:cNvPr id="0" name=""/>
        <dsp:cNvSpPr/>
      </dsp:nvSpPr>
      <dsp:spPr>
        <a:xfrm>
          <a:off x="1864553" y="2790063"/>
          <a:ext cx="1671836" cy="185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Times New Roman" pitchFamily="18" charset="0"/>
              <a:cs typeface="Times New Roman" pitchFamily="18" charset="0"/>
            </a:rPr>
            <a:t>covering STB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Times New Roman" pitchFamily="18" charset="0"/>
              <a:cs typeface="Times New Roman" pitchFamily="18" charset="0"/>
            </a:rPr>
            <a:t>24</a:t>
          </a:r>
          <a:r>
            <a:rPr lang="en-US" sz="2400" kern="1200" baseline="30000" dirty="0">
              <a:latin typeface="Times New Roman" pitchFamily="18" charset="0"/>
              <a:cs typeface="Times New Roman" pitchFamily="18" charset="0"/>
            </a:rPr>
            <a:t>th</a:t>
          </a:r>
          <a:r>
            <a:rPr lang="en-US" sz="2400" kern="1200" baseline="0" dirty="0">
              <a:latin typeface="Times New Roman" pitchFamily="18" charset="0"/>
              <a:cs typeface="Times New Roman" pitchFamily="18" charset="0"/>
            </a:rPr>
            <a:t> June  </a:t>
          </a:r>
          <a:endParaRPr lang="en-US" sz="24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864553" y="2790063"/>
        <a:ext cx="1671836" cy="1857011"/>
      </dsp:txXfrm>
    </dsp:sp>
    <dsp:sp modelId="{C572D6EF-B61D-42B7-AE89-70B64669FED2}">
      <dsp:nvSpPr>
        <dsp:cNvPr id="0" name=""/>
        <dsp:cNvSpPr/>
      </dsp:nvSpPr>
      <dsp:spPr>
        <a:xfrm>
          <a:off x="2440617" y="2214559"/>
          <a:ext cx="241109" cy="241109"/>
        </a:xfrm>
        <a:prstGeom prst="ellipse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43000"/>
                <a:satMod val="165000"/>
              </a:schemeClr>
            </a:gs>
            <a:gs pos="55000">
              <a:schemeClr val="accent3">
                <a:hueOff val="3750088"/>
                <a:satOff val="-5627"/>
                <a:lumOff val="-915"/>
                <a:alphaOff val="0"/>
                <a:tint val="83000"/>
                <a:satMod val="155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3B8E9D-BC81-4E4F-9ACC-A20F37470DE3}">
      <dsp:nvSpPr>
        <dsp:cNvPr id="0" name=""/>
        <dsp:cNvSpPr/>
      </dsp:nvSpPr>
      <dsp:spPr>
        <a:xfrm>
          <a:off x="4995194" y="0"/>
          <a:ext cx="125067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995194" y="0"/>
        <a:ext cx="125067" cy="1859280"/>
      </dsp:txXfrm>
    </dsp:sp>
    <dsp:sp modelId="{F134D718-41DE-4EC6-89B3-1BC0F2118D8D}">
      <dsp:nvSpPr>
        <dsp:cNvPr id="0" name=""/>
        <dsp:cNvSpPr/>
      </dsp:nvSpPr>
      <dsp:spPr>
        <a:xfrm>
          <a:off x="4503766" y="2285999"/>
          <a:ext cx="241109" cy="241109"/>
        </a:xfrm>
        <a:prstGeom prst="ellipse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43000"/>
                <a:satMod val="165000"/>
              </a:schemeClr>
            </a:gs>
            <a:gs pos="55000">
              <a:schemeClr val="accent3">
                <a:hueOff val="7500176"/>
                <a:satOff val="-11253"/>
                <a:lumOff val="-1830"/>
                <a:alphaOff val="0"/>
                <a:tint val="83000"/>
                <a:satMod val="155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9E38FE-BB68-46C2-BB82-E10F260603D4}">
      <dsp:nvSpPr>
        <dsp:cNvPr id="0" name=""/>
        <dsp:cNvSpPr/>
      </dsp:nvSpPr>
      <dsp:spPr>
        <a:xfrm>
          <a:off x="6698909" y="2788920"/>
          <a:ext cx="924123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698909" y="2788920"/>
        <a:ext cx="924123" cy="1859280"/>
      </dsp:txXfrm>
    </dsp:sp>
    <dsp:sp modelId="{0E7EB6B7-19A7-4A3E-B4B9-2E001F38EFC6}">
      <dsp:nvSpPr>
        <dsp:cNvPr id="0" name=""/>
        <dsp:cNvSpPr/>
      </dsp:nvSpPr>
      <dsp:spPr>
        <a:xfrm>
          <a:off x="6617082" y="2285999"/>
          <a:ext cx="241109" cy="241109"/>
        </a:xfrm>
        <a:prstGeom prst="ellips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43000"/>
                <a:satMod val="165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tint val="83000"/>
                <a:satMod val="155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26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</a:fld>
            <a:endParaRPr lang="en-US"/>
          </a:p>
        </p:txBody>
      </p:sp>
      <p:sp>
        <p:nvSpPr>
          <p:cNvPr id="1048727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2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3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dirty="0" lang="en-US"/>
              <a:t>This template can be used as a starter file to give updates for project</a:t>
            </a:r>
            <a:r>
              <a:rPr baseline="0" dirty="0" lang="en-US"/>
              <a:t> milestones.</a:t>
            </a:r>
            <a:endParaRPr dirty="0" lang="en-US"/>
          </a:p>
          <a:p>
            <a:endParaRPr baseline="0" dirty="0" lang="en-US"/>
          </a:p>
          <a:p>
            <a:pPr lvl="0"/>
            <a:r>
              <a:rPr b="1" dirty="0" sz="1000" lang="en-US"/>
              <a:t>Sections</a:t>
            </a:r>
            <a:endParaRPr b="0" dirty="0" sz="1000" lang="en-US"/>
          </a:p>
          <a:p>
            <a:pPr lvl="0"/>
            <a:r>
              <a:rPr b="0" dirty="0" sz="1000" lang="en-US"/>
              <a:t>Right-click on a slide to add sections.</a:t>
            </a:r>
            <a:r>
              <a:rPr baseline="0" b="0" dirty="0" sz="1000" lang="en-US"/>
              <a:t> Sections can help to organize your slides or facilitate collaboration between multiple authors.</a:t>
            </a:r>
            <a:endParaRPr b="0" dirty="0" sz="1000" lang="en-US"/>
          </a:p>
          <a:p>
            <a:pPr lvl="0"/>
            <a:endParaRPr b="1" dirty="0" sz="1000" lang="en-US"/>
          </a:p>
          <a:p>
            <a:pPr lvl="0"/>
            <a:r>
              <a:rPr b="1" dirty="0" sz="1000" lang="en-US"/>
              <a:t>Notes</a:t>
            </a:r>
          </a:p>
          <a:p>
            <a:pPr lvl="0"/>
            <a:r>
              <a:rPr dirty="0" sz="1000" lang="en-US"/>
              <a:t>Use the Notes section for delivery notes or to provide additional details for the audience.</a:t>
            </a:r>
            <a:r>
              <a:rPr baseline="0" dirty="0" sz="1000" lang="en-US"/>
              <a:t> View these notes in Presentation View during your presentation. </a:t>
            </a:r>
          </a:p>
          <a:p>
            <a:pPr lvl="0">
              <a:buFontTx/>
              <a:buNone/>
            </a:pPr>
            <a:r>
              <a:rPr dirty="0" sz="1000" lang="en-US"/>
              <a:t>Keep in mind the font size (important for accessibility, visibility, videotaping, and online production)</a:t>
            </a:r>
          </a:p>
          <a:p>
            <a:pPr lvl="0"/>
            <a:endParaRPr dirty="0" sz="1000" lang="en-US"/>
          </a:p>
          <a:p>
            <a:pPr lvl="0">
              <a:buFontTx/>
              <a:buNone/>
            </a:pPr>
            <a:r>
              <a:rPr b="1" dirty="0" sz="1000" lang="en-US"/>
              <a:t>Coordinated colors </a:t>
            </a:r>
          </a:p>
          <a:p>
            <a:pPr lvl="0">
              <a:buFontTx/>
              <a:buNone/>
            </a:pPr>
            <a:r>
              <a:rPr dirty="0" sz="1000" lang="en-US"/>
              <a:t>Pay particular attention to the graphs, charts, and text boxes.</a:t>
            </a:r>
            <a:r>
              <a:rPr baseline="0" dirty="0" sz="1000" lang="en-US"/>
              <a:t> </a:t>
            </a:r>
            <a:endParaRPr dirty="0" sz="1000" lang="en-US"/>
          </a:p>
          <a:p>
            <a:pPr lvl="0"/>
            <a:r>
              <a:rPr dirty="0" sz="1000" lang="en-US"/>
              <a:t>Consider that attendees will print in black and white or </a:t>
            </a:r>
            <a:r>
              <a:rPr dirty="0" sz="1000" lang="en-US" err="1"/>
              <a:t>grayscale</a:t>
            </a:r>
            <a:r>
              <a:rPr dirty="0" sz="1000" lang="en-US"/>
              <a:t>. Run a test print to make sure your colors work when printed in pure black and white and </a:t>
            </a:r>
            <a:r>
              <a:rPr dirty="0" sz="1000" lang="en-US" err="1"/>
              <a:t>grayscale</a:t>
            </a:r>
            <a:r>
              <a:rPr dirty="0" sz="1000" lang="en-US"/>
              <a:t>.</a:t>
            </a:r>
          </a:p>
          <a:p>
            <a:pPr lvl="0">
              <a:buFontTx/>
              <a:buNone/>
            </a:pPr>
            <a:endParaRPr dirty="0" sz="1000" lang="en-US"/>
          </a:p>
          <a:p>
            <a:pPr lvl="0">
              <a:buFontTx/>
              <a:buNone/>
            </a:pPr>
            <a:r>
              <a:rPr b="1" dirty="0" sz="1000" lang="en-US"/>
              <a:t>Graphics, tables, and graphs</a:t>
            </a:r>
          </a:p>
          <a:p>
            <a:pPr lvl="0"/>
            <a:r>
              <a:rPr dirty="0" sz="1000" lang="en-US"/>
              <a:t>Keep it simple: If possible, use consistent, non-distracting styles and colors.</a:t>
            </a:r>
          </a:p>
          <a:p>
            <a:pPr lvl="0"/>
            <a:r>
              <a:rPr dirty="0" sz="1000" lang="en-US"/>
              <a:t>Label all graphs and tables.</a:t>
            </a:r>
          </a:p>
          <a:p>
            <a:endParaRPr dirty="0" lang="en-US"/>
          </a:p>
          <a:p>
            <a:endParaRPr dirty="0" lang="en-US"/>
          </a:p>
        </p:txBody>
      </p:sp>
      <p:sp>
        <p:nvSpPr>
          <p:cNvPr id="10486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E0C3846-8D4C-4326-8BC7-9B455A0362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2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dirty="0" lang="en-US"/>
              <a:t>What is the project</a:t>
            </a:r>
            <a:r>
              <a:rPr baseline="0" dirty="0" lang="en-US"/>
              <a:t> about?</a:t>
            </a:r>
          </a:p>
          <a:p>
            <a:r>
              <a:rPr dirty="0" lang="en-US"/>
              <a:t>Define</a:t>
            </a:r>
            <a:r>
              <a:rPr baseline="0" dirty="0" lang="en-US"/>
              <a:t> the goal of this project</a:t>
            </a:r>
          </a:p>
          <a:p>
            <a:pPr lvl="1"/>
            <a:r>
              <a:rPr dirty="0" lang="en-US"/>
              <a:t>Is it similar to projects in the past or is it a new effort?</a:t>
            </a:r>
          </a:p>
          <a:p>
            <a:r>
              <a:rPr baseline="0" dirty="0" lang="en-US"/>
              <a:t>Define the scope of this project</a:t>
            </a:r>
          </a:p>
          <a:p>
            <a:pPr lvl="1"/>
            <a:r>
              <a:rPr baseline="0" dirty="0" lang="en-US"/>
              <a:t>Is it an independent project or is it related to other projects?</a:t>
            </a:r>
          </a:p>
          <a:p>
            <a:pPr lvl="0"/>
            <a:endParaRPr baseline="0" dirty="0" lang="en-US"/>
          </a:p>
          <a:p>
            <a:pPr lvl="0"/>
            <a:r>
              <a:rPr baseline="0" dirty="0" lang="en-US"/>
              <a:t>* Note that this slide is not necessary for weekly status meetings</a:t>
            </a:r>
            <a:endParaRPr dirty="0" lang="en-US"/>
          </a:p>
          <a:p>
            <a:endParaRPr dirty="0" lang="en-US"/>
          </a:p>
        </p:txBody>
      </p:sp>
      <p:sp>
        <p:nvSpPr>
          <p:cNvPr id="104864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E0C3846-8D4C-4326-8BC7-9B455A0362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0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>
              <a:buFont typeface="Arial" charset="0"/>
              <a:buNone/>
            </a:pPr>
            <a:r>
              <a:rPr dirty="0" lang="en-US"/>
              <a:t>* If any of</a:t>
            </a:r>
            <a:r>
              <a:rPr baseline="0" dirty="0" lang="en-US"/>
              <a:t> these issues caused a schedule delay or need to be discussed further, include details in next slide.</a:t>
            </a:r>
          </a:p>
          <a:p>
            <a:pPr>
              <a:buFont typeface="Arial" charset="0"/>
              <a:buNone/>
            </a:pPr>
            <a:endParaRPr baseline="0" dirty="0" lang="en-US"/>
          </a:p>
        </p:txBody>
      </p:sp>
      <p:sp>
        <p:nvSpPr>
          <p:cNvPr id="10486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E0C3846-8D4C-4326-8BC7-9B455A0362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dirty="0" lang="en-US"/>
              <a:t>The following slides</a:t>
            </a:r>
            <a:r>
              <a:rPr baseline="0" dirty="0" lang="en-US"/>
              <a:t> show several examples of timelines using SmartArt graphics.</a:t>
            </a:r>
            <a:endParaRPr dirty="0" lang="en-US"/>
          </a:p>
          <a:p>
            <a:r>
              <a:rPr dirty="0" lang="en-US"/>
              <a:t>Include a timeline for the project, clearly marking milestones,</a:t>
            </a:r>
            <a:r>
              <a:rPr baseline="0" dirty="0" lang="en-US"/>
              <a:t> important dates, </a:t>
            </a:r>
            <a:r>
              <a:rPr dirty="0" lang="en-US"/>
              <a:t>and highlight where the project is now.</a:t>
            </a:r>
          </a:p>
          <a:p>
            <a:endParaRPr dirty="0" lang="en-US"/>
          </a:p>
          <a:p>
            <a:endParaRPr dirty="0" lang="en-US"/>
          </a:p>
        </p:txBody>
      </p:sp>
      <p:sp>
        <p:nvSpPr>
          <p:cNvPr id="10486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E0C3846-8D4C-4326-8BC7-9B455A0362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  <p:sp>
        <p:nvSpPr>
          <p:cNvPr id="1048626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baseline="0" dirty="0" sz="1200"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email"/>
          <a:stretch>
            <a:fillRect/>
          </a:stretch>
        </p:blipFill>
        <p:spPr>
          <a:xfrm>
            <a:off x="1" y="733203"/>
            <a:ext cx="9144000" cy="6124797"/>
          </a:xfrm>
          <a:prstGeom prst="rect"/>
        </p:spPr>
      </p:pic>
      <p:pic>
        <p:nvPicPr>
          <p:cNvPr id="2097155" name="Picture 7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2" cstate="email"/>
          <a:srcRect/>
          <a:stretch>
            <a:fillRect/>
          </a:stretch>
        </p:blipFill>
        <p:spPr>
          <a:xfrm>
            <a:off x="6477000" y="1295400"/>
            <a:ext cx="901373" cy="901373"/>
          </a:xfrm>
          <a:prstGeom prst="ellipse"/>
          <a:ln>
            <a:noFill/>
          </a:ln>
          <a:effectLst>
            <a:outerShdw algn="tl" blurRad="292100" dir="2700000" dist="76200" rotWithShape="0">
              <a:srgbClr val="333333">
                <a:alpha val="50000"/>
              </a:srgbClr>
            </a:outerShdw>
          </a:effectLst>
        </p:spPr>
      </p:pic>
      <p:pic>
        <p:nvPicPr>
          <p:cNvPr id="2097156" name="Picture 8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3" cstate="email"/>
          <a:srcRect/>
          <a:stretch>
            <a:fillRect/>
          </a:stretch>
        </p:blipFill>
        <p:spPr>
          <a:xfrm>
            <a:off x="5791200" y="1905000"/>
            <a:ext cx="1240461" cy="1240461"/>
          </a:xfrm>
          <a:prstGeom prst="ellipse"/>
          <a:ln>
            <a:noFill/>
          </a:ln>
          <a:effectLst>
            <a:outerShdw algn="tl" blurRad="292100" dir="2700000" dist="76200" rotWithShape="0">
              <a:srgbClr val="333333">
                <a:alpha val="50000"/>
              </a:srgbClr>
            </a:outerShdw>
          </a:effectLst>
        </p:spPr>
      </p:pic>
      <p:pic>
        <p:nvPicPr>
          <p:cNvPr id="2097157" name="Picture 9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4" cstate="email"/>
          <a:srcRect/>
          <a:stretch>
            <a:fillRect/>
          </a:stretch>
        </p:blipFill>
        <p:spPr>
          <a:xfrm>
            <a:off x="6705600" y="2209800"/>
            <a:ext cx="1828800" cy="1828800"/>
          </a:xfrm>
          <a:prstGeom prst="ellipse"/>
          <a:ln>
            <a:noFill/>
          </a:ln>
          <a:effectLst>
            <a:outerShdw algn="tl" blurRad="292100" dir="2700000" dist="76200" rotWithShape="0">
              <a:srgbClr val="333333">
                <a:alpha val="50000"/>
              </a:srgbClr>
            </a:outerShdw>
          </a:effectLst>
        </p:spPr>
      </p:pic>
      <p:sp>
        <p:nvSpPr>
          <p:cNvPr id="1048628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algn="l" indent="0" marL="0">
              <a:buNone/>
              <a:defRPr baseline="0" sz="1600">
                <a:solidFill>
                  <a:schemeClr val="tx1"/>
                </a:solidFill>
                <a:latin typeface="Georgia" pitchFamily="18" charset="0"/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dirty="0" lang="en-US"/>
              <a:t>Click to Edit</a:t>
            </a:r>
          </a:p>
        </p:txBody>
      </p:sp>
      <p:sp>
        <p:nvSpPr>
          <p:cNvPr id="10486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6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3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31" presetSubtype="0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31" presetSubtype="0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0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1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2000"/>
                            </p:stCondLst>
                            <p:childTnLst>
                              <p:par>
                                <p:cTn fill="hold" id="24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26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1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7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70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70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8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/>
          <a:srcRect l="-92" t="50811" r="45394" b="-590"/>
          <a:stretch>
            <a:fillRect/>
          </a:stretch>
        </p:blipFill>
        <p:spPr>
          <a:xfrm>
            <a:off x="-13648" y="0"/>
            <a:ext cx="9157648" cy="5582272"/>
          </a:xfrm>
          <a:prstGeom prst="rect"/>
        </p:spPr>
      </p:pic>
      <p:pic>
        <p:nvPicPr>
          <p:cNvPr id="2097159" name="Picture 7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2" cstate="email"/>
          <a:srcRect/>
          <a:stretch>
            <a:fillRect/>
          </a:stretch>
        </p:blipFill>
        <p:spPr>
          <a:xfrm>
            <a:off x="685800" y="1066799"/>
            <a:ext cx="1979920" cy="2013807"/>
          </a:xfrm>
          <a:prstGeom prst="ellipse"/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1048644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b="0" cap="none" sz="3600">
                <a:latin typeface="Georgia" pitchFamily="18" charset="0"/>
              </a:defRPr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1048645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indent="0" marL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6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3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1000"/>
                            </p:stCondLst>
                            <p:childTnLst>
                              <p:par>
                                <p:cTn fill="hold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4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342900" marL="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indent="-228600" marL="5715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69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indent="0" marL="0">
              <a:buNone/>
              <a:defRPr b="1" sz="20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9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indent="0" marL="0">
              <a:buNone/>
              <a:defRPr b="1" sz="20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9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70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61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65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20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2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7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0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487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7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5FC477-0A05-4F3E-8EE9-E015C9089D5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7.jpe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</a:fld>
            <a:endParaRPr lang="en-US"/>
          </a:p>
        </p:txBody>
      </p:sp>
      <p:pic>
        <p:nvPicPr>
          <p:cNvPr id="2097152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2" cstate="email"/>
          <a:srcRect l="-144"/>
          <a:stretch>
            <a:fillRect/>
          </a:stretch>
        </p:blipFill>
        <p:spPr>
          <a:xfrm>
            <a:off x="-13251" y="0"/>
            <a:ext cx="9157252" cy="660449"/>
          </a:xfrm>
          <a:prstGeom prst="rect"/>
        </p:spPr>
      </p:pic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</p:transition>
  <p:txStyles>
    <p:titleStyle>
      <a:lvl1pPr algn="l" defTabSz="914400" eaLnBrk="1" hangingPunct="1" latinLnBrk="0" rtl="0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4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3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dirty="0" lang="en-US"/>
              <a:t>Project Status Report</a:t>
            </a:r>
          </a:p>
        </p:txBody>
      </p:sp>
      <p:sp>
        <p:nvSpPr>
          <p:cNvPr id="1048634" name="Subtitle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5275052" cy="2986112"/>
          </a:xfrm>
        </p:spPr>
        <p:txBody>
          <a:bodyPr>
            <a:normAutofit/>
          </a:bodyPr>
          <a:p>
            <a:r>
              <a:rPr dirty="0" lang="en-US"/>
              <a:t>Presenter Name 	Himanshu Gupta</a:t>
            </a:r>
          </a:p>
          <a:p>
            <a:r>
              <a:rPr dirty="0" lang="en-US"/>
              <a:t>		Ishaan </a:t>
            </a:r>
            <a:r>
              <a:rPr dirty="0" lang="en-US" err="1"/>
              <a:t>Dewangan</a:t>
            </a:r>
            <a:r>
              <a:rPr dirty="0" lang="en-US"/>
              <a:t> </a:t>
            </a:r>
          </a:p>
          <a:p>
            <a:r>
              <a:rPr dirty="0" lang="en-US"/>
              <a:t>		Mihir Kumar</a:t>
            </a:r>
          </a:p>
          <a:p>
            <a:r>
              <a:rPr dirty="0" lang="en-US"/>
              <a:t>		Anshul Dubey</a:t>
            </a:r>
          </a:p>
          <a:p>
            <a:r>
              <a:rPr dirty="0" lang="en-US"/>
              <a:t>		</a:t>
            </a:r>
            <a:r>
              <a:rPr dirty="0" lang="en-US" err="1"/>
              <a:t>Salil</a:t>
            </a:r>
            <a:r>
              <a:rPr dirty="0" lang="en-US"/>
              <a:t> Jain </a:t>
            </a:r>
          </a:p>
          <a:p>
            <a:endParaRPr dirty="0" lang="en-US"/>
          </a:p>
          <a:p>
            <a:r>
              <a:rPr dirty="0" lang="en-US"/>
              <a:t>Presentation Date 21</a:t>
            </a:r>
            <a:r>
              <a:rPr baseline="30000" dirty="0" lang="en-US"/>
              <a:t>st</a:t>
            </a:r>
            <a:r>
              <a:rPr dirty="0" lang="en-US"/>
              <a:t> June,2017 </a:t>
            </a:r>
          </a:p>
        </p:txBody>
      </p:sp>
      <p:sp>
        <p:nvSpPr>
          <p:cNvPr id="1048635" name="Rectangle 3"/>
          <p:cNvSpPr/>
          <p:nvPr/>
        </p:nvSpPr>
        <p:spPr>
          <a:xfrm>
            <a:off x="179512" y="5085184"/>
            <a:ext cx="8588188" cy="1513840"/>
          </a:xfrm>
          <a:prstGeom prst="rect"/>
        </p:spPr>
        <p:txBody>
          <a:bodyPr wrap="square">
            <a:spAutoFit/>
          </a:bodyPr>
          <a:p>
            <a:pPr algn="ctr"/>
            <a:r>
              <a:rPr dirty="0" sz="2400" lang="en-IN"/>
              <a:t>Study of the Electrical system of the new Power and Blowing Station II.</a:t>
            </a:r>
          </a:p>
          <a:p>
            <a:pPr algn="ctr"/>
            <a:r>
              <a:rPr dirty="0" sz="2400" lang="en-IN"/>
              <a:t>Emergency calculations for power requirements in case of power failure.</a:t>
            </a: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632848" cy="1143001"/>
          </a:xfrm>
        </p:spPr>
        <p:txBody>
          <a:bodyPr/>
          <a:p>
            <a:pPr algn="ctr"/>
            <a:r>
              <a:rPr dirty="0" lang="en-US"/>
              <a:t>Boiler</a:t>
            </a:r>
            <a:endParaRPr dirty="0" lang="en-IN"/>
          </a:p>
        </p:txBody>
      </p:sp>
      <p:sp>
        <p:nvSpPr>
          <p:cNvPr id="1048650" name="Text Placeholder 2"/>
          <p:cNvSpPr>
            <a:spLocks noGrp="1"/>
          </p:cNvSpPr>
          <p:nvPr>
            <p:ph type="body" idx="1"/>
          </p:nvPr>
        </p:nvSpPr>
        <p:spPr>
          <a:xfrm>
            <a:off x="683568" y="1916832"/>
            <a:ext cx="8208912" cy="4464496"/>
          </a:xfrm>
        </p:spPr>
        <p:txBody>
          <a:bodyPr>
            <a:normAutofit fontScale="95000" lnSpcReduction="10000"/>
          </a:bodyPr>
          <a:p>
            <a:pPr indent="-342900" lvl="0" marL="342900">
              <a:buFont typeface="Arial" pitchFamily="34" charset="0"/>
              <a:buChar char="•"/>
            </a:pPr>
            <a:r>
              <a:rPr dirty="0" sz="2800" lang="en-US">
                <a:solidFill>
                  <a:prstClr val="black"/>
                </a:solidFill>
                <a:latin typeface="Calibri"/>
              </a:rPr>
              <a:t>3 Boilers – 2 in New PBS site and 1 in existing PBS.</a:t>
            </a:r>
          </a:p>
          <a:p>
            <a:pPr indent="-342900" lvl="0" marL="342900">
              <a:buFont typeface="Arial" pitchFamily="34" charset="0"/>
              <a:buChar char="•"/>
            </a:pPr>
            <a:r>
              <a:rPr dirty="0" sz="2800" lang="en-US">
                <a:solidFill>
                  <a:prstClr val="black"/>
                </a:solidFill>
                <a:latin typeface="Calibri"/>
              </a:rPr>
              <a:t>Natural circulation, single drum, water tube, balanced draft, radiant type.</a:t>
            </a:r>
          </a:p>
          <a:p>
            <a:pPr indent="-342900" lvl="0" marL="342900">
              <a:buFont typeface="Arial" pitchFamily="34" charset="0"/>
              <a:buChar char="•"/>
            </a:pPr>
            <a:r>
              <a:rPr dirty="0" sz="2800" lang="en-US">
                <a:solidFill>
                  <a:prstClr val="black"/>
                </a:solidFill>
                <a:latin typeface="Calibri"/>
              </a:rPr>
              <a:t>Capacity 150 TPH of each boiler.</a:t>
            </a:r>
          </a:p>
          <a:p>
            <a:pPr indent="-342900" lvl="0" marL="342900">
              <a:buFont typeface="Arial" pitchFamily="34" charset="0"/>
              <a:buChar char="•"/>
            </a:pPr>
            <a:r>
              <a:rPr dirty="0" sz="2800" lang="en-US">
                <a:solidFill>
                  <a:prstClr val="black"/>
                </a:solidFill>
                <a:latin typeface="Calibri"/>
              </a:rPr>
              <a:t>Steam pressure at super heater outlet 40 </a:t>
            </a:r>
            <a:r>
              <a:rPr dirty="0" sz="2800" lang="en-US" err="1">
                <a:solidFill>
                  <a:prstClr val="black"/>
                </a:solidFill>
                <a:latin typeface="Calibri"/>
              </a:rPr>
              <a:t>ata</a:t>
            </a:r>
            <a:r>
              <a:rPr dirty="0" sz="2800" lang="en-US">
                <a:solidFill>
                  <a:prstClr val="black"/>
                </a:solidFill>
                <a:latin typeface="Calibri"/>
              </a:rPr>
              <a:t>.</a:t>
            </a:r>
          </a:p>
          <a:p>
            <a:pPr indent="-342900" lvl="0" marL="342900">
              <a:buFont typeface="Arial" pitchFamily="34" charset="0"/>
              <a:buChar char="•"/>
            </a:pPr>
            <a:r>
              <a:rPr dirty="0" sz="2800" lang="en-US">
                <a:solidFill>
                  <a:prstClr val="black"/>
                </a:solidFill>
                <a:latin typeface="Calibri"/>
              </a:rPr>
              <a:t>Temperature of steam at outlet is 450</a:t>
            </a:r>
            <a:r>
              <a:rPr baseline="30000" dirty="0" sz="2800" lang="en-US">
                <a:solidFill>
                  <a:prstClr val="black"/>
                </a:solidFill>
                <a:latin typeface="Calibri"/>
              </a:rPr>
              <a:t>o</a:t>
            </a:r>
            <a:r>
              <a:rPr dirty="0" sz="2800" lang="en-US">
                <a:solidFill>
                  <a:prstClr val="black"/>
                </a:solidFill>
                <a:latin typeface="Calibri"/>
              </a:rPr>
              <a:t>C (+3/-2).</a:t>
            </a:r>
          </a:p>
          <a:p>
            <a:pPr indent="-342900" lvl="0" marL="342900">
              <a:buFont typeface="Arial" pitchFamily="34" charset="0"/>
              <a:buChar char="•"/>
            </a:pPr>
            <a:r>
              <a:rPr dirty="0" sz="2800" lang="en-US">
                <a:solidFill>
                  <a:prstClr val="black"/>
                </a:solidFill>
                <a:latin typeface="Calibri"/>
              </a:rPr>
              <a:t>Fuel</a:t>
            </a:r>
          </a:p>
          <a:p>
            <a:pPr indent="-285750" lvl="1" marL="742950">
              <a:buFont typeface="Arial" pitchFamily="34" charset="0"/>
              <a:buChar char="–"/>
            </a:pPr>
            <a:r>
              <a:rPr dirty="0" sz="2800" lang="en-US">
                <a:solidFill>
                  <a:prstClr val="black"/>
                </a:solidFill>
                <a:latin typeface="Calibri"/>
              </a:rPr>
              <a:t>Main: BF and BOF gas mixture.</a:t>
            </a:r>
          </a:p>
          <a:p>
            <a:pPr indent="-285750" lvl="1" marL="742950">
              <a:buFont typeface="Arial" pitchFamily="34" charset="0"/>
              <a:buChar char="–"/>
            </a:pPr>
            <a:r>
              <a:rPr dirty="0" sz="2800" lang="en-US">
                <a:solidFill>
                  <a:prstClr val="black"/>
                </a:solidFill>
                <a:latin typeface="Calibri"/>
              </a:rPr>
              <a:t>Startup: LDO/CO gas.</a:t>
            </a:r>
          </a:p>
          <a:p>
            <a:endParaRPr dirty="0" lang="en-IN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16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63216" y="242887"/>
            <a:ext cx="6353175" cy="6372225"/>
          </a:xfrm>
          <a:prstGeom prst="rect"/>
        </p:spPr>
      </p:pic>
      <p:sp>
        <p:nvSpPr>
          <p:cNvPr id="1048654" name="Title 1"/>
          <p:cNvSpPr txBox="1"/>
          <p:nvPr/>
        </p:nvSpPr>
        <p:spPr>
          <a:xfrm>
            <a:off x="5571728" y="4405016"/>
            <a:ext cx="1440160" cy="504056"/>
          </a:xfrm>
          <a:prstGeom prst="rect"/>
        </p:spPr>
        <p:txBody>
          <a:bodyPr anchor="ctr" bIns="45720" lIns="91440" rIns="91440" rtlCol="0" tIns="45720" vert="horz">
            <a:normAutofit fontScale="43182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4400" i="0" kern="1200" kumimoji="0" lang="en-US" noProof="0" normalizeH="0" spc="0" err="1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Economiser</a:t>
            </a:r>
            <a:endParaRPr baseline="0" b="0" cap="none" dirty="0" sz="4400" i="0" kern="1200" kumimoji="0" lang="en-IN" noProof="0" normalizeH="0" spc="0" strike="noStrike" u="none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55" name="Title 1"/>
          <p:cNvSpPr txBox="1"/>
          <p:nvPr/>
        </p:nvSpPr>
        <p:spPr>
          <a:xfrm>
            <a:off x="5588129" y="3180879"/>
            <a:ext cx="1440160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Upper air preheater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56" name="Title 1"/>
          <p:cNvSpPr txBox="1"/>
          <p:nvPr/>
        </p:nvSpPr>
        <p:spPr>
          <a:xfrm>
            <a:off x="5508104" y="5373216"/>
            <a:ext cx="1440160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Lower air preheater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57" name="Title 1"/>
          <p:cNvSpPr txBox="1"/>
          <p:nvPr/>
        </p:nvSpPr>
        <p:spPr>
          <a:xfrm>
            <a:off x="6723856" y="1471619"/>
            <a:ext cx="1440160" cy="504056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Evaporator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58" name="Title 1"/>
          <p:cNvSpPr txBox="1"/>
          <p:nvPr/>
        </p:nvSpPr>
        <p:spPr>
          <a:xfrm>
            <a:off x="2835424" y="3667716"/>
            <a:ext cx="1440160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Center</a:t>
            </a:r>
            <a:r>
              <a:rPr b="0" cap="none" dirty="0" i="0" kern="1200" kumimoji="0" lang="en-US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water wall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59" name="Title 1"/>
          <p:cNvSpPr txBox="1"/>
          <p:nvPr/>
        </p:nvSpPr>
        <p:spPr>
          <a:xfrm>
            <a:off x="2764486" y="5269112"/>
            <a:ext cx="1440160" cy="504056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dirty="0" sz="2000" lang="en-US">
                <a:solidFill>
                  <a:srgbClr val="FFFF00"/>
                </a:solidFill>
                <a:latin typeface="+mj-lt"/>
                <a:ea typeface="+mj-ea"/>
                <a:cs typeface="+mj-cs"/>
              </a:rPr>
              <a:t>Water wall</a:t>
            </a:r>
            <a:endParaRPr baseline="0" b="0" cap="none" dirty="0" sz="2000" i="0" kern="1200" kumimoji="0" lang="en-IN" noProof="0" normalizeH="0" spc="0" strike="noStrike" u="none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0" name="Title 1"/>
          <p:cNvSpPr txBox="1"/>
          <p:nvPr/>
        </p:nvSpPr>
        <p:spPr>
          <a:xfrm>
            <a:off x="5321431" y="2301900"/>
            <a:ext cx="1880592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 temperature super heater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1" name="Title 1"/>
          <p:cNvSpPr txBox="1"/>
          <p:nvPr/>
        </p:nvSpPr>
        <p:spPr>
          <a:xfrm>
            <a:off x="2784500" y="2564765"/>
            <a:ext cx="1841824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Low</a:t>
            </a:r>
            <a:r>
              <a:rPr b="0" cap="none" dirty="0" i="0" kern="1200" kumimoji="0" lang="en-US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temperature super heater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2" name="Title 1"/>
          <p:cNvSpPr txBox="1"/>
          <p:nvPr/>
        </p:nvSpPr>
        <p:spPr>
          <a:xfrm>
            <a:off x="268109" y="44624"/>
            <a:ext cx="1440160" cy="504056"/>
          </a:xfrm>
          <a:prstGeom prst="rect"/>
        </p:spPr>
        <p:txBody>
          <a:bodyPr anchor="ctr" bIns="45720" lIns="91440" rIns="91440" rtlCol="0" tIns="45720" vert="horz">
            <a:normAutofit fontScale="43182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44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Boiler Drum</a:t>
            </a:r>
            <a:endParaRPr baseline="0" b="0" cap="none" dirty="0" sz="440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3" name="Title 1"/>
          <p:cNvSpPr txBox="1"/>
          <p:nvPr/>
        </p:nvSpPr>
        <p:spPr>
          <a:xfrm>
            <a:off x="3779912" y="80626"/>
            <a:ext cx="1791815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 super heater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4" name="Title 1"/>
          <p:cNvSpPr txBox="1"/>
          <p:nvPr/>
        </p:nvSpPr>
        <p:spPr>
          <a:xfrm>
            <a:off x="6723856" y="260648"/>
            <a:ext cx="2096616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steam header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5" name="Title 1"/>
          <p:cNvSpPr txBox="1"/>
          <p:nvPr/>
        </p:nvSpPr>
        <p:spPr>
          <a:xfrm>
            <a:off x="6177309" y="6201544"/>
            <a:ext cx="1440160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From Boiler</a:t>
            </a:r>
            <a:r>
              <a:rPr b="0" cap="none" dirty="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feed pump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6" name="Title 1"/>
          <p:cNvSpPr txBox="1"/>
          <p:nvPr/>
        </p:nvSpPr>
        <p:spPr>
          <a:xfrm>
            <a:off x="35496" y="1999916"/>
            <a:ext cx="1440160" cy="504056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 header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7" name="Title 1"/>
          <p:cNvSpPr txBox="1"/>
          <p:nvPr/>
        </p:nvSpPr>
        <p:spPr>
          <a:xfrm>
            <a:off x="69957" y="3217610"/>
            <a:ext cx="1440160" cy="504056"/>
          </a:xfrm>
          <a:prstGeom prst="rect"/>
        </p:spPr>
        <p:txBody>
          <a:bodyPr anchor="ctr" bIns="45720" lIns="91440" rIns="91440" rtlCol="0" tIns="45720" vert="horz">
            <a:normAutofit fontScale="43182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440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Down comer</a:t>
            </a:r>
            <a:endParaRPr baseline="0" b="0" cap="none" dirty="0" sz="440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8" name="Title 1"/>
          <p:cNvSpPr txBox="1"/>
          <p:nvPr/>
        </p:nvSpPr>
        <p:spPr>
          <a:xfrm>
            <a:off x="107504" y="5803128"/>
            <a:ext cx="1440160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Bottom</a:t>
            </a:r>
            <a:r>
              <a:rPr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header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69" name="Rectangle 21"/>
          <p:cNvSpPr/>
          <p:nvPr/>
        </p:nvSpPr>
        <p:spPr>
          <a:xfrm>
            <a:off x="4932040" y="4549032"/>
            <a:ext cx="144016" cy="1184224"/>
          </a:xfrm>
          <a:prstGeom prst="rect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70" name="Rectangle 22"/>
          <p:cNvSpPr/>
          <p:nvPr/>
        </p:nvSpPr>
        <p:spPr>
          <a:xfrm>
            <a:off x="2037092" y="4549031"/>
            <a:ext cx="144016" cy="1184224"/>
          </a:xfrm>
          <a:prstGeom prst="rect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71" name="Title 1"/>
          <p:cNvSpPr txBox="1"/>
          <p:nvPr/>
        </p:nvSpPr>
        <p:spPr>
          <a:xfrm>
            <a:off x="47639" y="4765056"/>
            <a:ext cx="2108238" cy="504056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Gas and</a:t>
            </a:r>
            <a:r>
              <a:rPr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Oil </a:t>
            </a: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Burner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7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8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1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12"/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13"/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1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17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18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2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22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23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2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27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28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9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3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32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33"/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3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37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38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9">
                            <p:stCondLst>
                              <p:cond delay="14000"/>
                            </p:stCondLst>
                            <p:childTnLst>
                              <p:par>
                                <p:cTn fill="hold" grpId="0" id="4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42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43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16000"/>
                            </p:stCondLst>
                            <p:childTnLst>
                              <p:par>
                                <p:cTn fill="hold" grpId="0" id="4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47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48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18000"/>
                            </p:stCondLst>
                            <p:childTnLst>
                              <p:par>
                                <p:cTn fill="hold" grpId="0" id="5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52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53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4">
                            <p:stCondLst>
                              <p:cond delay="20000"/>
                            </p:stCondLst>
                            <p:childTnLst>
                              <p:par>
                                <p:cTn fill="hold" grpId="0" id="5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57"/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58"/>
                                        <p:tgtEl>
                                          <p:spTgt spid="104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9">
                            <p:stCondLst>
                              <p:cond delay="22000"/>
                            </p:stCondLst>
                            <p:childTnLst>
                              <p:par>
                                <p:cTn fill="hold" grpId="0" id="6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62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63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24000"/>
                            </p:stCondLst>
                            <p:childTnLst>
                              <p:par>
                                <p:cTn fill="hold" grpId="0" id="6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67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68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9">
                            <p:stCondLst>
                              <p:cond delay="26000"/>
                            </p:stCondLst>
                            <p:childTnLst>
                              <p:par>
                                <p:cTn fill="hold" grpId="0" id="7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72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73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28000"/>
                            </p:stCondLst>
                            <p:childTnLst>
                              <p:par>
                                <p:cTn fill="hold" grpId="0" id="7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77"/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78"/>
                                        <p:tgtEl>
                                          <p:spTgt spid="104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30000"/>
                            </p:stCondLst>
                            <p:childTnLst>
                              <p:par>
                                <p:cTn fill="hold" grpId="0" id="8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82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83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4" grpId="0"/>
      <p:bldP spid="1048655" grpId="0"/>
      <p:bldP spid="1048656" grpId="0"/>
      <p:bldP spid="1048657" grpId="0"/>
      <p:bldP spid="1048658" grpId="0"/>
      <p:bldP spid="1048659" grpId="0"/>
      <p:bldP spid="1048660" grpId="0"/>
      <p:bldP spid="1048661" grpId="0"/>
      <p:bldP spid="1048662" grpId="0"/>
      <p:bldP spid="1048663" grpId="0"/>
      <p:bldP spid="1048664" grpId="0"/>
      <p:bldP spid="1048665" grpId="0"/>
      <p:bldP spid="1048666" grpId="0"/>
      <p:bldP spid="1048667" grpId="0"/>
      <p:bldP spid="1048668" grpId="0"/>
      <p:bldP spid="10486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 txBox="1"/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>
            <a:normAutofit/>
          </a:bodyPr>
          <a:lstStyle>
            <a:lvl1pPr algn="ctr" defTabSz="9144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lang="en-US"/>
              <a:t>STG 25MW Process Flow</a:t>
            </a:r>
          </a:p>
        </p:txBody>
      </p:sp>
      <p:pic>
        <p:nvPicPr>
          <p:cNvPr id="2097161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07504" y="1417638"/>
            <a:ext cx="8953006" cy="5440362"/>
          </a:xfrm>
          <a:prstGeom prst="rect"/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p>
            <a:pPr algn="ctr"/>
            <a:r>
              <a:rPr dirty="0" lang="en-US"/>
              <a:t>STG 25MW Electrical</a:t>
            </a:r>
          </a:p>
        </p:txBody>
      </p:sp>
      <p:pic>
        <p:nvPicPr>
          <p:cNvPr id="2097162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email"/>
          <a:srcRect/>
          <a:stretch>
            <a:fillRect/>
          </a:stretch>
        </p:blipFill>
        <p:spPr bwMode="auto">
          <a:xfrm>
            <a:off x="457200" y="1371600"/>
            <a:ext cx="7848600" cy="5057025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22855" y="1772816"/>
            <a:ext cx="9118260" cy="5085184"/>
          </a:xfrm>
          <a:prstGeom prst="rect"/>
        </p:spPr>
      </p:pic>
      <p:sp>
        <p:nvSpPr>
          <p:cNvPr id="1048674" name="Title 1"/>
          <p:cNvSpPr txBox="1"/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/>
          <a:lstStyle>
            <a:lvl1pPr algn="ctr" defTabSz="9144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lang="en-US"/>
              <a:t>STG – Electrical</a:t>
            </a:r>
          </a:p>
          <a:p>
            <a:r>
              <a:rPr dirty="0" lang="en-US"/>
              <a:t>Reserve Supply Switch Board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/>
          <a:p>
            <a:r>
              <a:rPr dirty="0" lang="en-US"/>
              <a:t>STG Electrical Equipment</a:t>
            </a:r>
          </a:p>
        </p:txBody>
      </p:sp>
      <p:graphicFrame>
        <p:nvGraphicFramePr>
          <p:cNvPr id="4194307" name="Table 2"/>
          <p:cNvGraphicFramePr>
            <a:graphicFrameLocks noGrp="1"/>
          </p:cNvGraphicFramePr>
          <p:nvPr/>
        </p:nvGraphicFramePr>
        <p:xfrm>
          <a:off x="10344" y="2636912"/>
          <a:ext cx="9144000" cy="2965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768"/>
                <a:gridCol w="2304256"/>
                <a:gridCol w="4355976"/>
              </a:tblGrid>
              <a:tr h="197768">
                <a:tc>
                  <a:txBody>
                    <a:bodyPr/>
                    <a:p>
                      <a:pPr algn="ctr"/>
                      <a:r>
                        <a:rPr dirty="0" sz="1400" lang="en-US"/>
                        <a:t>Equipment</a:t>
                      </a:r>
                    </a:p>
                  </a:txBody>
                </a:tc>
                <a:tc>
                  <a:txBody>
                    <a:bodyPr/>
                    <a:p>
                      <a:pPr algn="ctr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dirty="0" sz="1400" lang="en-US"/>
                        <a:t>Specification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400" lang="en-US"/>
                        <a:t>Location</a:t>
                      </a:r>
                    </a:p>
                  </a:txBody>
                </a:tc>
              </a:tr>
              <a:tr h="603488">
                <a:tc>
                  <a:txBody>
                    <a:bodyPr/>
                    <a:p>
                      <a:r>
                        <a:rPr b="1" dirty="0" sz="1400" lang="en-US"/>
                        <a:t>Transformer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baseline="0" dirty="0" sz="1400" lang="en-US"/>
                        <a:t>36MVA</a:t>
                      </a:r>
                    </a:p>
                    <a:p>
                      <a:r>
                        <a:rPr baseline="0" dirty="0" sz="1400" lang="en-US"/>
                        <a:t>11kV/6.9kV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baseline="0" dirty="0" sz="1400" lang="en-US"/>
                        <a:t>0 meters B-C</a:t>
                      </a:r>
                    </a:p>
                  </a:txBody>
                </a:tc>
              </a:tr>
              <a:tr h="603488">
                <a:tc>
                  <a:txBody>
                    <a:bodyPr/>
                    <a:p>
                      <a:r>
                        <a:rPr b="1" dirty="0" sz="1400" lang="en-US"/>
                        <a:t>Breakers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baseline="0" dirty="0" sz="1400" lang="en-US"/>
                        <a:t>1. 3150 Amp</a:t>
                      </a:r>
                    </a:p>
                    <a:p>
                      <a:r>
                        <a:rPr baseline="0" dirty="0" sz="1400" lang="en-US"/>
                        <a:t>2. 2000 Amp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baseline="0" dirty="0" sz="1400" lang="en-US"/>
                        <a:t>11 meters A-B</a:t>
                      </a:r>
                    </a:p>
                  </a:txBody>
                </a:tc>
              </a:tr>
              <a:tr h="603488">
                <a:tc>
                  <a:txBody>
                    <a:bodyPr/>
                    <a:p>
                      <a:r>
                        <a:rPr b="1" dirty="0" sz="1400" lang="en-US"/>
                        <a:t>Reactor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baseline="0" dirty="0" sz="1400" lang="en-US"/>
                        <a:t>1500 Amp, 12%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baseline="0" dirty="0" sz="1400" lang="en-US"/>
                        <a:t>3 meters A-B</a:t>
                      </a:r>
                    </a:p>
                  </a:txBody>
                </a:tc>
              </a:tr>
              <a:tr h="504056">
                <a:tc>
                  <a:txBody>
                    <a:bodyPr/>
                    <a:p>
                      <a:r>
                        <a:rPr b="1" dirty="0" sz="1400" lang="en-US"/>
                        <a:t>DCS</a:t>
                      </a:r>
                    </a:p>
                  </a:txBody>
                </a:tc>
                <a:tc>
                  <a:txBody>
                    <a:bodyPr/>
                    <a:p>
                      <a:endParaRPr baseline="0" dirty="0" sz="1400" lang="en-US"/>
                    </a:p>
                  </a:txBody>
                </a:tc>
                <a:tc>
                  <a:txBody>
                    <a:bodyPr/>
                    <a:p>
                      <a:r>
                        <a:rPr baseline="0" dirty="0" sz="1400" lang="en-US"/>
                        <a:t>11 meters</a:t>
                      </a:r>
                    </a:p>
                  </a:txBody>
                </a:tc>
              </a:tr>
              <a:tr h="345936">
                <a:tc>
                  <a:txBody>
                    <a:bodyPr/>
                    <a:p>
                      <a:r>
                        <a:rPr b="1" dirty="0" sz="1400" lang="en-US"/>
                        <a:t>LT Panels</a:t>
                      </a:r>
                    </a:p>
                  </a:txBody>
                </a:tc>
                <a:tc>
                  <a:txBody>
                    <a:bodyPr/>
                    <a:p>
                      <a:endParaRPr baseline="0" dirty="0" sz="1400" lang="en-US"/>
                    </a:p>
                  </a:txBody>
                </a:tc>
                <a:tc>
                  <a:txBody>
                    <a:bodyPr/>
                    <a:p>
                      <a:r>
                        <a:rPr baseline="0" dirty="0" sz="1400" lang="en-US"/>
                        <a:t>11 meters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413867" y="799134"/>
            <a:ext cx="7776589" cy="5846633"/>
          </a:xfrm>
          <a:prstGeom prst="rect"/>
        </p:spPr>
      </p:pic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720080"/>
          </a:xfrm>
        </p:spPr>
        <p:txBody>
          <a:bodyPr>
            <a:normAutofit/>
          </a:bodyPr>
          <a:p>
            <a:r>
              <a:rPr dirty="0" lang="en-US"/>
              <a:t>Cooling Tower and Pump House</a:t>
            </a:r>
          </a:p>
        </p:txBody>
      </p:sp>
      <p:sp>
        <p:nvSpPr>
          <p:cNvPr id="1048677" name="Title 1"/>
          <p:cNvSpPr txBox="1"/>
          <p:nvPr/>
        </p:nvSpPr>
        <p:spPr>
          <a:xfrm>
            <a:off x="6516216" y="1484784"/>
            <a:ext cx="1080120" cy="504056"/>
          </a:xfrm>
          <a:prstGeom prst="rect"/>
        </p:spPr>
        <p:txBody>
          <a:bodyPr anchor="ctr" bIns="45720" lIns="91440" rIns="91440" rtlCol="0" tIns="45720" vert="horz">
            <a:normAutofit fontScale="66667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 of Cooling</a:t>
            </a:r>
            <a:r>
              <a:rPr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tower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78" name="Title 1"/>
          <p:cNvSpPr txBox="1"/>
          <p:nvPr/>
        </p:nvSpPr>
        <p:spPr>
          <a:xfrm>
            <a:off x="4217435" y="1577048"/>
            <a:ext cx="1659874" cy="504056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Cooling tower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79" name="Title 1"/>
          <p:cNvSpPr txBox="1"/>
          <p:nvPr/>
        </p:nvSpPr>
        <p:spPr>
          <a:xfrm>
            <a:off x="7749243" y="3181481"/>
            <a:ext cx="1080120" cy="504056"/>
          </a:xfrm>
          <a:prstGeom prst="rect"/>
        </p:spPr>
        <p:txBody>
          <a:bodyPr anchor="ctr" bIns="45720" lIns="91440" rIns="91440" rtlCol="0" tIns="45720" vert="horz">
            <a:normAutofit fontScale="66667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Hot water header from condenser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80" name="Title 1"/>
          <p:cNvSpPr txBox="1"/>
          <p:nvPr/>
        </p:nvSpPr>
        <p:spPr>
          <a:xfrm>
            <a:off x="6643710" y="5157192"/>
            <a:ext cx="1080120" cy="504056"/>
          </a:xfrm>
          <a:prstGeom prst="rect"/>
        </p:spPr>
        <p:txBody>
          <a:bodyPr anchor="ctr" bIns="45720" lIns="91440" rIns="91440" rtlCol="0" tIns="45720" vert="horz">
            <a:normAutofit fontScale="77778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Cold water channel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81" name="Title 1"/>
          <p:cNvSpPr txBox="1"/>
          <p:nvPr/>
        </p:nvSpPr>
        <p:spPr>
          <a:xfrm>
            <a:off x="3851920" y="6093296"/>
            <a:ext cx="1080120" cy="504056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Baffles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82" name="Title 1"/>
          <p:cNvSpPr txBox="1"/>
          <p:nvPr/>
        </p:nvSpPr>
        <p:spPr>
          <a:xfrm>
            <a:off x="1259632" y="5802709"/>
            <a:ext cx="1080120" cy="504056"/>
          </a:xfrm>
          <a:prstGeom prst="rect"/>
        </p:spPr>
        <p:txBody>
          <a:bodyPr anchor="ctr" bIns="45720" lIns="91440" rIns="91440" rtlCol="0" tIns="45720" vert="horz">
            <a:normAutofit fontScale="88889" lnSpcReduction="1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Sluice gates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83" name="Title 1"/>
          <p:cNvSpPr txBox="1"/>
          <p:nvPr/>
        </p:nvSpPr>
        <p:spPr>
          <a:xfrm>
            <a:off x="512714" y="3433509"/>
            <a:ext cx="1080120" cy="504056"/>
          </a:xfrm>
          <a:prstGeom prst="rect"/>
        </p:spPr>
        <p:txBody>
          <a:bodyPr anchor="ctr" bIns="45720" lIns="91440" rIns="91440" rtlCol="0" tIns="45720" vert="horz">
            <a:normAutofit fontScale="66667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Vertical Axial water</a:t>
            </a:r>
            <a:r>
              <a:rPr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pump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84" name="Title 1"/>
          <p:cNvSpPr txBox="1"/>
          <p:nvPr/>
        </p:nvSpPr>
        <p:spPr>
          <a:xfrm>
            <a:off x="2045620" y="1454227"/>
            <a:ext cx="1878307" cy="53461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Pump House</a:t>
            </a:r>
            <a:endParaRPr baseline="0" b="0" cap="none" dirty="0" i="0" kern="1200" kumimoji="0" lang="en-I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"/>
          <p:cNvSpPr>
            <a:spLocks noGrp="1"/>
          </p:cNvSpPr>
          <p:nvPr>
            <p:ph type="title"/>
          </p:nvPr>
        </p:nvSpPr>
        <p:spPr>
          <a:xfrm>
            <a:off x="179512" y="1124744"/>
            <a:ext cx="8735888" cy="792088"/>
          </a:xfrm>
        </p:spPr>
        <p:txBody>
          <a:bodyPr/>
          <a:p>
            <a:pPr algn="ctr"/>
            <a:r>
              <a:rPr dirty="0" lang="en-US"/>
              <a:t>Cooling Tower and Pump House</a:t>
            </a:r>
            <a:endParaRPr dirty="0" lang="en-IN"/>
          </a:p>
        </p:txBody>
      </p:sp>
      <p:sp>
        <p:nvSpPr>
          <p:cNvPr id="1048686" name="Text Placeholder 2"/>
          <p:cNvSpPr>
            <a:spLocks noGrp="1"/>
          </p:cNvSpPr>
          <p:nvPr>
            <p:ph type="body" idx="1"/>
          </p:nvPr>
        </p:nvSpPr>
        <p:spPr>
          <a:xfrm>
            <a:off x="179512" y="2060848"/>
            <a:ext cx="8735888" cy="4608512"/>
          </a:xfrm>
        </p:spPr>
        <p:txBody>
          <a:bodyPr/>
          <a:p>
            <a:pPr indent="-342900" marL="342900">
              <a:buFont typeface="Arial" panose="020B0604020202020204" pitchFamily="34" charset="0"/>
              <a:buChar char="•"/>
            </a:pPr>
            <a:r>
              <a:rPr dirty="0" sz="2800" lang="en-US"/>
              <a:t>10 cooling cells with 9 working and 1 standby.</a:t>
            </a:r>
          </a:p>
          <a:p>
            <a:pPr indent="-342900" marL="342900">
              <a:buFont typeface="Arial" panose="020B0604020202020204" pitchFamily="34" charset="0"/>
              <a:buChar char="•"/>
            </a:pPr>
            <a:r>
              <a:rPr dirty="0" sz="2800" lang="en-US"/>
              <a:t>Temperature reduces from 42</a:t>
            </a:r>
            <a:r>
              <a:rPr baseline="30000" dirty="0" sz="2800" lang="en-US"/>
              <a:t>o</a:t>
            </a:r>
            <a:r>
              <a:rPr dirty="0" sz="2800" lang="en-US"/>
              <a:t>C to 34</a:t>
            </a:r>
            <a:r>
              <a:rPr baseline="30000" dirty="0" sz="2800" lang="en-US"/>
              <a:t>o</a:t>
            </a:r>
            <a:r>
              <a:rPr dirty="0" sz="2800" lang="en-US"/>
              <a:t>C at supplied to STG and STB condenser.</a:t>
            </a:r>
          </a:p>
          <a:p>
            <a:pPr indent="-342900" marL="342900">
              <a:buFont typeface="Arial" panose="020B0604020202020204" pitchFamily="34" charset="0"/>
              <a:buChar char="•"/>
            </a:pPr>
            <a:r>
              <a:rPr dirty="0" sz="2800" lang="en-US"/>
              <a:t>Cooling Capacity is 19655 m</a:t>
            </a:r>
            <a:r>
              <a:rPr baseline="30000" dirty="0" sz="2800" lang="en-US"/>
              <a:t>3</a:t>
            </a:r>
            <a:r>
              <a:rPr dirty="0" sz="2800" lang="en-US"/>
              <a:t>/hr.</a:t>
            </a:r>
          </a:p>
          <a:p>
            <a:pPr indent="-342900" marL="342900">
              <a:buFont typeface="Arial" panose="020B0604020202020204" pitchFamily="34" charset="0"/>
              <a:buChar char="•"/>
            </a:pPr>
            <a:r>
              <a:rPr dirty="0" sz="2800" lang="en-US"/>
              <a:t>5 Vertical axial flow pumps with 3 working and 2 standby.</a:t>
            </a:r>
          </a:p>
          <a:p>
            <a:pPr indent="-342900" marL="342900">
              <a:buFont typeface="Arial" panose="020B0604020202020204" pitchFamily="34" charset="0"/>
              <a:buChar char="•"/>
            </a:pPr>
            <a:r>
              <a:rPr dirty="0" sz="2800" lang="en-US"/>
              <a:t>Water sump in pump house has 8.5 m deep.</a:t>
            </a:r>
          </a:p>
          <a:p>
            <a:endParaRPr dirty="0" lang="en-IN"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STB Mechanical Equipment</a:t>
            </a:r>
          </a:p>
        </p:txBody>
      </p:sp>
      <p:graphicFrame>
        <p:nvGraphicFramePr>
          <p:cNvPr id="4194308" name="Table 2"/>
          <p:cNvGraphicFramePr>
            <a:graphicFrameLocks noGrp="1"/>
          </p:cNvGraphicFramePr>
          <p:nvPr/>
        </p:nvGraphicFramePr>
        <p:xfrm>
          <a:off x="16632" y="1417638"/>
          <a:ext cx="9127367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9031"/>
                <a:gridCol w="1518780"/>
                <a:gridCol w="2409556"/>
              </a:tblGrid>
              <a:tr h="261460">
                <a:tc>
                  <a:txBody>
                    <a:bodyPr/>
                    <a:p>
                      <a:r>
                        <a:rPr dirty="0" sz="1200" lang="en-US"/>
                        <a:t>Equipment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Quantity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Level from Ground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Condenser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0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Collecting</a:t>
                      </a:r>
                      <a:r>
                        <a:rPr baseline="0" dirty="0" sz="1200" lang="en-US"/>
                        <a:t> Oil Tank</a:t>
                      </a:r>
                      <a:endParaRPr dirty="0" sz="1200" lang="en-US"/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0</a:t>
                      </a:r>
                      <a:r>
                        <a:rPr baseline="0" dirty="0" sz="1200" lang="en-US"/>
                        <a:t> m</a:t>
                      </a:r>
                      <a:endParaRPr dirty="0" sz="1200" lang="en-US"/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Transfer Oil Pump</a:t>
                      </a:r>
                      <a:r>
                        <a:rPr baseline="0" dirty="0" sz="1200" lang="en-US"/>
                        <a:t> </a:t>
                      </a:r>
                      <a:endParaRPr dirty="0" sz="1200" lang="en-US"/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0</a:t>
                      </a:r>
                      <a:r>
                        <a:rPr baseline="0" dirty="0" sz="1200" lang="en-US"/>
                        <a:t> m</a:t>
                      </a:r>
                      <a:endParaRPr dirty="0" sz="1200" lang="en-US"/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Oil Centrifuge 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0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Transmitted</a:t>
                      </a:r>
                      <a:r>
                        <a:rPr baseline="0" dirty="0" sz="1200" lang="en-US"/>
                        <a:t> Rack</a:t>
                      </a:r>
                      <a:endParaRPr dirty="0" sz="1200" lang="en-US"/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0</a:t>
                      </a:r>
                      <a:r>
                        <a:rPr baseline="0" dirty="0" sz="1200" lang="en-US"/>
                        <a:t> m</a:t>
                      </a:r>
                      <a:endParaRPr dirty="0" sz="1200" lang="en-US"/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Lube Oil Tank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4.5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Pump Skit Assembly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 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4.5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Oil Cooler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4.5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Oil Filter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4.5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Jacking Oil</a:t>
                      </a:r>
                      <a:r>
                        <a:rPr baseline="0" dirty="0" sz="1200" lang="en-US"/>
                        <a:t> Pump</a:t>
                      </a:r>
                      <a:endParaRPr dirty="0" sz="1200" lang="en-US"/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4.5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Control Oil Pump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4.5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Steam Jet Air Ejector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4.5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Gland Steam Condenser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4.5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Governing Oil Console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9</a:t>
                      </a:r>
                      <a:r>
                        <a:rPr baseline="0" dirty="0" sz="1200" lang="en-US"/>
                        <a:t> m</a:t>
                      </a:r>
                      <a:endParaRPr dirty="0" sz="1200" lang="en-US"/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Main</a:t>
                      </a:r>
                      <a:r>
                        <a:rPr baseline="0" dirty="0" sz="1200" lang="en-US"/>
                        <a:t> Oil Pump</a:t>
                      </a:r>
                      <a:endParaRPr dirty="0" sz="1200" lang="en-US"/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9 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Common Lube</a:t>
                      </a:r>
                      <a:r>
                        <a:rPr baseline="0" dirty="0" sz="1200" lang="en-US"/>
                        <a:t> Oil Storage Tank</a:t>
                      </a:r>
                      <a:endParaRPr dirty="0" sz="1200" lang="en-US"/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9m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Accumulator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9m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 err="1"/>
                        <a:t>TurboBlowers</a:t>
                      </a:r>
                      <a:endParaRPr dirty="0" sz="1200" lang="en-US"/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9m</a:t>
                      </a:r>
                    </a:p>
                  </a:txBody>
                </a:tc>
              </a:tr>
              <a:tr h="261460">
                <a:tc>
                  <a:txBody>
                    <a:bodyPr/>
                    <a:p>
                      <a:r>
                        <a:rPr dirty="0" sz="1200" lang="en-US"/>
                        <a:t>Over Head Tank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sz="1200" lang="en-US"/>
                        <a:t>14.5</a:t>
                      </a:r>
                      <a:r>
                        <a:rPr baseline="0" dirty="0" sz="1200" lang="en-US"/>
                        <a:t> m</a:t>
                      </a:r>
                      <a:endParaRPr dirty="0" sz="1200" lang="en-US"/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51520" y="1130891"/>
            <a:ext cx="8892480" cy="5643678"/>
          </a:xfrm>
          <a:prstGeom prst="rect"/>
        </p:spPr>
      </p:pic>
      <p:sp>
        <p:nvSpPr>
          <p:cNvPr id="1048688" name="Title 1"/>
          <p:cNvSpPr txBox="1"/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/>
          <a:lstStyle>
            <a:lvl1pPr algn="ctr" defTabSz="9144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lang="en-US"/>
              <a:t>STB- Electrical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p>
            <a:r>
              <a:rPr dirty="0" lang="en-US"/>
              <a:t>Project Overview</a:t>
            </a:r>
          </a:p>
        </p:txBody>
      </p:sp>
      <p:sp>
        <p:nvSpPr>
          <p:cNvPr id="1048640" name="Content Placeholder 4"/>
          <p:cNvSpPr>
            <a:spLocks noGrp="1"/>
          </p:cNvSpPr>
          <p:nvPr>
            <p:ph idx="1"/>
          </p:nvPr>
        </p:nvSpPr>
        <p:spPr>
          <a:xfrm>
            <a:off x="457200" y="1916832"/>
            <a:ext cx="8219256" cy="4209331"/>
          </a:xfrm>
        </p:spPr>
        <p:txBody>
          <a:bodyPr>
            <a:normAutofit/>
          </a:bodyPr>
          <a:p>
            <a:r>
              <a:rPr dirty="0" lang="en-US"/>
              <a:t>What is the project about?</a:t>
            </a:r>
          </a:p>
          <a:p>
            <a:pPr lvl="1"/>
            <a:r>
              <a:rPr dirty="0" sz="1600" lang="en-US"/>
              <a:t>To study of all electrical and mechanical system of PBS-2</a:t>
            </a:r>
            <a:endParaRPr dirty="0" sz="1600" lang="en-IN"/>
          </a:p>
          <a:p>
            <a:pPr lvl="1"/>
            <a:r>
              <a:rPr dirty="0" sz="1600" lang="en-US"/>
              <a:t>Calculation of the emergency power requirement of different units of PBS-2.</a:t>
            </a:r>
            <a:endParaRPr dirty="0" sz="1600" lang="en-IN"/>
          </a:p>
          <a:p>
            <a:pPr lvl="1"/>
            <a:r>
              <a:rPr dirty="0" sz="1600" lang="en-US"/>
              <a:t>Identification of the source of power in BSP to ensure emergency supply in case of power failure.</a:t>
            </a:r>
          </a:p>
          <a:p>
            <a:pPr indent="0" lvl="1" marL="342900">
              <a:buNone/>
            </a:pPr>
            <a:endParaRPr dirty="0" sz="1400" lang="en-IN"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"/>
          <p:cNvSpPr txBox="1"/>
          <p:nvPr/>
        </p:nvSpPr>
        <p:spPr>
          <a:xfrm>
            <a:off x="2571999" y="76203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Data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calculations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2788616"/>
            <a:ext cx="4576308" cy="6133975"/>
          </a:xfrm>
          <a:prstGeom prst="rect"/>
        </p:spPr>
      </p:pic>
      <p:sp>
        <p:nvSpPr>
          <p:cNvPr id="1048732" name=""/>
          <p:cNvSpPr txBox="1"/>
          <p:nvPr/>
        </p:nvSpPr>
        <p:spPr>
          <a:xfrm>
            <a:off x="949218" y="2057734"/>
            <a:ext cx="3245563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PBS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lt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breaker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715685" y="2788615"/>
            <a:ext cx="4716411" cy="6133975"/>
          </a:xfrm>
          <a:prstGeom prst="rect"/>
        </p:spPr>
      </p:pic>
      <p:sp>
        <p:nvSpPr>
          <p:cNvPr id="1048733" name=""/>
          <p:cNvSpPr txBox="1"/>
          <p:nvPr/>
        </p:nvSpPr>
        <p:spPr>
          <a:xfrm>
            <a:off x="4715685" y="2057733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PBS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LT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y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"/>
          <p:cNvSpPr txBox="1"/>
          <p:nvPr/>
        </p:nvSpPr>
        <p:spPr>
          <a:xfrm>
            <a:off x="2572000" y="740447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PBS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HT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SYSTEM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47838" y="1831759"/>
            <a:ext cx="7848325" cy="5469382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"/>
          <p:cNvSpPr txBox="1"/>
          <p:nvPr/>
        </p:nvSpPr>
        <p:spPr>
          <a:xfrm>
            <a:off x="2226857" y="859817"/>
            <a:ext cx="4891762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PBS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scada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dm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water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plant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358"/>
            <a:ext cx="9144000" cy="2759733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"/>
          <p:cNvSpPr txBox="1"/>
          <p:nvPr/>
        </p:nvSpPr>
        <p:spPr>
          <a:xfrm>
            <a:off x="2571999" y="599522"/>
            <a:ext cx="4000000" cy="929639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Scada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system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new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blast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furnace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7333" y="1637595"/>
            <a:ext cx="5029331" cy="3582808"/>
          </a:xfrm>
          <a:prstGeom prst="rect"/>
        </p:spPr>
      </p:pic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5533970" y="1637594"/>
            <a:ext cx="3114291" cy="4883641"/>
          </a:xfrm>
          <a:prstGeom prst="rect"/>
        </p:spPr>
      </p:pic>
    </p:spTree>
  </p:cSld>
  <p:clrMapOvr>
    <a:masterClrMapping/>
  </p:clrMapOvr>
  <p:transition spd="med">
    <p:fade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 fontScale="92857" lnSpcReduction="10000"/>
          </a:bodyPr>
          <a:p>
            <a:r>
              <a:rPr b="1" dirty="0" lang="en-US"/>
              <a:t>Objective and Significance of the project	:</a:t>
            </a:r>
            <a:endParaRPr dirty="0" sz="1400" lang="en-IN"/>
          </a:p>
          <a:p>
            <a:pPr lvl="1"/>
            <a:r>
              <a:rPr dirty="0"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Detailed exposure of various process involved in power generation system in steel industry.</a:t>
            </a:r>
            <a:endParaRPr dirty="0" lang="en-IN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dirty="0"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Function of boilers , DM water plant ,cooling water pump house , cooling towers , turbine, generator for power requirement in any industry .</a:t>
            </a:r>
          </a:p>
          <a:p>
            <a:pPr lvl="1"/>
            <a:r>
              <a:rPr dirty="0" lang="en-IN">
                <a:latin typeface="Times New Roman" panose="02020603050405020304" pitchFamily="18" charset="0"/>
                <a:ea typeface="Times New Roman" panose="02020603050405020304" pitchFamily="18" charset="0"/>
              </a:rPr>
              <a:t>Learning of the various control systems in power plant operations .</a:t>
            </a:r>
          </a:p>
          <a:p>
            <a:pPr lvl="1"/>
            <a:r>
              <a:rPr dirty="0" lang="en-IN">
                <a:latin typeface="Times New Roman" panose="02020603050405020304" pitchFamily="18" charset="0"/>
                <a:ea typeface="Times New Roman" panose="02020603050405020304" pitchFamily="18" charset="0"/>
              </a:rPr>
              <a:t>Role of SCADA  in electrical control system and communication.</a:t>
            </a:r>
          </a:p>
          <a:p>
            <a:pPr lvl="1"/>
            <a:r>
              <a:rPr dirty="0"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Calculation of the emergency power requirements of the new Power and Blowing Station II which is being installed in BSP </a:t>
            </a:r>
          </a:p>
          <a:p>
            <a:pPr lvl="1"/>
            <a:r>
              <a:rPr dirty="0" lang="en-IN">
                <a:latin typeface="Times New Roman" panose="02020603050405020304" pitchFamily="18" charset="0"/>
                <a:ea typeface="Times New Roman" panose="02020603050405020304" pitchFamily="18" charset="0"/>
              </a:rPr>
              <a:t>Power generation from waste heat of COB-11 is also envisaged in this project and 4 MW along with process steam is being utilized in BSP.</a:t>
            </a:r>
          </a:p>
          <a:p>
            <a:pPr lvl="1"/>
            <a:r>
              <a:rPr dirty="0" lang="en-IN">
                <a:latin typeface="Times New Roman" panose="02020603050405020304" pitchFamily="18" charset="0"/>
                <a:ea typeface="Times New Roman" panose="02020603050405020304" pitchFamily="18" charset="0"/>
              </a:rPr>
              <a:t>Total electrical system of BSP are interlinked with PBS-2 for reliable operation of power system in case of power failure 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Content Placeholder 2"/>
          <p:cNvSpPr>
            <a:spLocks noGrp="1"/>
          </p:cNvSpPr>
          <p:nvPr>
            <p:ph idx="1"/>
          </p:nvPr>
        </p:nvSpPr>
        <p:spPr>
          <a:xfrm>
            <a:off x="179512" y="548680"/>
            <a:ext cx="8856984" cy="6048672"/>
          </a:xfrm>
        </p:spPr>
        <p:txBody>
          <a:bodyPr>
            <a:normAutofit/>
          </a:bodyPr>
          <a:p>
            <a:r>
              <a:rPr b="1" dirty="0"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Learning outcomes and </a:t>
            </a:r>
            <a:r>
              <a:rPr b="1" dirty="0" lang="en-IN">
                <a:latin typeface="Times New Roman" panose="02020603050405020304" pitchFamily="18" charset="0"/>
                <a:ea typeface="Times New Roman" panose="02020603050405020304" pitchFamily="18" charset="0"/>
              </a:rPr>
              <a:t>Expected Knowledge gain and Deliverables from the project :</a:t>
            </a:r>
          </a:p>
          <a:p>
            <a:pPr lvl="1"/>
            <a:r>
              <a:rPr dirty="0" sz="2000" lang="en-US"/>
              <a:t>Exposure to all electrical system in power industry like generator reactor HT breaker  , LT breaker transformer  cable sizing etc. </a:t>
            </a:r>
            <a:endParaRPr dirty="0" sz="2000" lang="en-IN"/>
          </a:p>
          <a:p>
            <a:pPr lvl="1"/>
            <a:r>
              <a:rPr dirty="0" sz="2000" lang="en-US"/>
              <a:t>Detailed study of SLD for power requirement in any industry </a:t>
            </a:r>
            <a:endParaRPr dirty="0" sz="2000" lang="en-IN"/>
          </a:p>
          <a:p>
            <a:pPr lvl="1"/>
            <a:r>
              <a:rPr dirty="0" sz="2000" lang="en-US"/>
              <a:t>Project management for execution of any project </a:t>
            </a:r>
            <a:endParaRPr dirty="0" sz="2000" lang="en-IN"/>
          </a:p>
          <a:p>
            <a:pPr lvl="1"/>
            <a:r>
              <a:rPr dirty="0" sz="2000" lang="en-US"/>
              <a:t>Commissioning methodology of electrical system </a:t>
            </a:r>
            <a:endParaRPr dirty="0" sz="2000" lang="en-IN"/>
          </a:p>
          <a:p>
            <a:pPr lvl="1"/>
            <a:r>
              <a:rPr dirty="0" sz="2000" lang="en-US"/>
              <a:t>Power calculation of any upcoming unit for reliable operation of plant </a:t>
            </a:r>
            <a:endParaRPr dirty="0" sz="2000" lang="en-IN"/>
          </a:p>
          <a:p>
            <a:pPr lvl="1"/>
            <a:r>
              <a:rPr dirty="0" sz="2000" lang="en-US"/>
              <a:t>Exposure to power plant operation with detailed knowledge of each equipment</a:t>
            </a:r>
            <a:endParaRPr dirty="0" sz="2000" lang="en-IN"/>
          </a:p>
          <a:p>
            <a:pPr lvl="1"/>
            <a:r>
              <a:rPr dirty="0" sz="2000" lang="en-US"/>
              <a:t>Introduction to DCS, PLC, SCADA for future references </a:t>
            </a:r>
            <a:endParaRPr dirty="0" sz="2000" lang="en-IN"/>
          </a:p>
          <a:p>
            <a:pPr lvl="1"/>
            <a:endParaRPr dirty="0" lang="en-IN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Current Status</a:t>
            </a:r>
          </a:p>
        </p:txBody>
      </p:sp>
      <p:sp>
        <p:nvSpPr>
          <p:cNvPr id="1048608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dirty="0" lang="en-US"/>
              <a:t>What progress has been made since the previous milestone?</a:t>
            </a:r>
          </a:p>
          <a:p>
            <a:pPr lvl="1">
              <a:lnSpc>
                <a:spcPct val="150000"/>
              </a:lnSpc>
            </a:pPr>
            <a:r>
              <a:rPr dirty="0" lang="en-US"/>
              <a:t>Which tasks have been completed?</a:t>
            </a:r>
          </a:p>
          <a:p>
            <a:pPr lvl="1">
              <a:lnSpc>
                <a:spcPct val="150000"/>
              </a:lnSpc>
            </a:pPr>
            <a:r>
              <a:rPr dirty="0" lang="en-US"/>
              <a:t>The field work has been going on and the detailed study of different units involved in PBS-2 have been made </a:t>
            </a:r>
          </a:p>
          <a:p>
            <a:pPr>
              <a:lnSpc>
                <a:spcPct val="150000"/>
              </a:lnSpc>
            </a:pPr>
            <a:r>
              <a:rPr dirty="0" lang="en-US"/>
              <a:t>Is the project currently ahead of schedule, on track, or delayed?</a:t>
            </a:r>
          </a:p>
          <a:p>
            <a:pPr lvl="1"/>
            <a:r>
              <a:rPr dirty="0" lang="en-US"/>
              <a:t>The project is on schedule 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Site Map</a:t>
            </a:r>
            <a:endParaRPr dirty="0" lang="en-IN"/>
          </a:p>
        </p:txBody>
      </p:sp>
      <p:pic>
        <p:nvPicPr>
          <p:cNvPr id="2097153" name="Picture 2" descr="C:\Users\HP Compaq\Desktop\BSP PBS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 l="18454" t="9641" r="11876" b="16532"/>
          <a:stretch>
            <a:fillRect/>
          </a:stretch>
        </p:blipFill>
        <p:spPr bwMode="auto">
          <a:xfrm>
            <a:off x="-1" y="1412776"/>
            <a:ext cx="7812361" cy="4654377"/>
          </a:xfrm>
          <a:prstGeom prst="rect"/>
          <a:noFill/>
        </p:spPr>
      </p:pic>
      <p:sp>
        <p:nvSpPr>
          <p:cNvPr id="1048587" name="Down Arrow 6"/>
          <p:cNvSpPr/>
          <p:nvPr/>
        </p:nvSpPr>
        <p:spPr>
          <a:xfrm>
            <a:off x="3131840" y="2492896"/>
            <a:ext cx="288032" cy="504056"/>
          </a:xfrm>
          <a:prstGeom prst="downArrow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88" name="Title 1"/>
          <p:cNvSpPr txBox="1"/>
          <p:nvPr/>
        </p:nvSpPr>
        <p:spPr>
          <a:xfrm>
            <a:off x="1259632" y="2276872"/>
            <a:ext cx="1224136" cy="432048"/>
          </a:xfrm>
          <a:prstGeom prst="rect"/>
        </p:spPr>
        <p:txBody>
          <a:bodyPr anchor="ctr" bIns="45720" lIns="91440" rIns="91440" rtlCol="0" tIns="45720" vert="horz">
            <a:normAutofit fontScale="56818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4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2 Boiler</a:t>
            </a:r>
            <a:endParaRPr baseline="0" b="0" cap="none" dirty="0" sz="4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589" name="Down Arrow 8"/>
          <p:cNvSpPr/>
          <p:nvPr/>
        </p:nvSpPr>
        <p:spPr>
          <a:xfrm>
            <a:off x="3563888" y="2852936"/>
            <a:ext cx="288032" cy="504056"/>
          </a:xfrm>
          <a:prstGeom prst="downArrow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0" name="Down Arrow 9"/>
          <p:cNvSpPr/>
          <p:nvPr/>
        </p:nvSpPr>
        <p:spPr>
          <a:xfrm>
            <a:off x="1403648" y="2996952"/>
            <a:ext cx="288032" cy="504056"/>
          </a:xfrm>
          <a:prstGeom prst="downArrow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1" name="Down Arrow 10"/>
          <p:cNvSpPr/>
          <p:nvPr/>
        </p:nvSpPr>
        <p:spPr>
          <a:xfrm>
            <a:off x="1835696" y="2708920"/>
            <a:ext cx="288032" cy="504056"/>
          </a:xfrm>
          <a:prstGeom prst="downArrow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2" name="Down Arrow 11"/>
          <p:cNvSpPr/>
          <p:nvPr/>
        </p:nvSpPr>
        <p:spPr>
          <a:xfrm>
            <a:off x="2339752" y="2276872"/>
            <a:ext cx="288032" cy="504056"/>
          </a:xfrm>
          <a:prstGeom prst="downArrow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3" name="Down Arrow 12"/>
          <p:cNvSpPr/>
          <p:nvPr/>
        </p:nvSpPr>
        <p:spPr>
          <a:xfrm>
            <a:off x="1187624" y="4293096"/>
            <a:ext cx="288032" cy="504056"/>
          </a:xfrm>
          <a:prstGeom prst="downArrow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4" name="Down Arrow 13"/>
          <p:cNvSpPr/>
          <p:nvPr/>
        </p:nvSpPr>
        <p:spPr>
          <a:xfrm>
            <a:off x="5436096" y="4581128"/>
            <a:ext cx="288032" cy="504056"/>
          </a:xfrm>
          <a:prstGeom prst="downArrow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5" name="Down Arrow 14"/>
          <p:cNvSpPr/>
          <p:nvPr/>
        </p:nvSpPr>
        <p:spPr>
          <a:xfrm>
            <a:off x="2339752" y="4005064"/>
            <a:ext cx="288032" cy="504056"/>
          </a:xfrm>
          <a:prstGeom prst="downArrow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6" name="Down Arrow 15"/>
          <p:cNvSpPr/>
          <p:nvPr/>
        </p:nvSpPr>
        <p:spPr>
          <a:xfrm>
            <a:off x="2843808" y="3717032"/>
            <a:ext cx="288032" cy="504056"/>
          </a:xfrm>
          <a:prstGeom prst="downArrow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7" name="Title 1"/>
          <p:cNvSpPr txBox="1"/>
          <p:nvPr/>
        </p:nvSpPr>
        <p:spPr>
          <a:xfrm>
            <a:off x="3419872" y="2492896"/>
            <a:ext cx="2448272" cy="504056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2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DM water Plant</a:t>
            </a:r>
            <a:endParaRPr baseline="0" b="0" cap="none" dirty="0" sz="2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598" name="Title 1"/>
          <p:cNvSpPr txBox="1"/>
          <p:nvPr/>
        </p:nvSpPr>
        <p:spPr>
          <a:xfrm>
            <a:off x="1835696" y="1844824"/>
            <a:ext cx="1224136" cy="432048"/>
          </a:xfrm>
          <a:prstGeom prst="rect"/>
        </p:spPr>
        <p:txBody>
          <a:bodyPr anchor="ctr" bIns="45720" lIns="91440" rIns="91440" rtlCol="0" tIns="45720" vert="horz">
            <a:normAutofit fontScale="70455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4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3 STB</a:t>
            </a:r>
            <a:endParaRPr baseline="0" b="0" cap="none" dirty="0" sz="4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599" name="Title 1"/>
          <p:cNvSpPr txBox="1"/>
          <p:nvPr/>
        </p:nvSpPr>
        <p:spPr>
          <a:xfrm>
            <a:off x="2771800" y="2132856"/>
            <a:ext cx="1224136" cy="432048"/>
          </a:xfrm>
          <a:prstGeom prst="rect"/>
        </p:spPr>
        <p:txBody>
          <a:bodyPr anchor="ctr" bIns="45720" lIns="91440" rIns="91440" rtlCol="0" tIns="45720" vert="horz">
            <a:normAutofit fontScale="70455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4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RCL</a:t>
            </a:r>
            <a:endParaRPr baseline="0" b="0" cap="none" dirty="0" sz="4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00" name="Title 1"/>
          <p:cNvSpPr txBox="1"/>
          <p:nvPr/>
        </p:nvSpPr>
        <p:spPr>
          <a:xfrm>
            <a:off x="179512" y="2636912"/>
            <a:ext cx="1728192" cy="504056"/>
          </a:xfrm>
          <a:prstGeom prst="rect"/>
        </p:spPr>
        <p:txBody>
          <a:bodyPr anchor="ctr" bIns="45720" lIns="91440" rIns="91440" rtlCol="0" tIns="45720" vert="horz">
            <a:normAutofit fontScale="56818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4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25MW STG</a:t>
            </a:r>
            <a:endParaRPr baseline="0" b="0" cap="none" dirty="0" sz="4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01" name="Title 1"/>
          <p:cNvSpPr txBox="1"/>
          <p:nvPr/>
        </p:nvSpPr>
        <p:spPr>
          <a:xfrm>
            <a:off x="539552" y="3933056"/>
            <a:ext cx="1224136" cy="432048"/>
          </a:xfrm>
          <a:prstGeom prst="rect"/>
        </p:spPr>
        <p:txBody>
          <a:bodyPr anchor="ctr" bIns="45720" lIns="91440" rIns="91440" rtlCol="0" tIns="45720" vert="horz">
            <a:normAutofit fontScale="56818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4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1 Boiler</a:t>
            </a:r>
            <a:endParaRPr baseline="0" b="0" cap="none" dirty="0" sz="4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02" name="Title 1"/>
          <p:cNvSpPr txBox="1"/>
          <p:nvPr/>
        </p:nvSpPr>
        <p:spPr>
          <a:xfrm>
            <a:off x="827584" y="3573016"/>
            <a:ext cx="2016224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2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Cooling</a:t>
            </a:r>
            <a:r>
              <a:rPr b="0" cap="none" dirty="0" sz="2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Tower</a:t>
            </a:r>
            <a:endParaRPr baseline="0" b="0" cap="none" dirty="0" sz="2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03" name="Title 1"/>
          <p:cNvSpPr txBox="1"/>
          <p:nvPr/>
        </p:nvSpPr>
        <p:spPr>
          <a:xfrm>
            <a:off x="2483768" y="3284984"/>
            <a:ext cx="2088232" cy="50405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2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Pump House</a:t>
            </a:r>
            <a:endParaRPr baseline="0" b="0" cap="none" dirty="0" sz="2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604" name="Title 1"/>
          <p:cNvSpPr txBox="1"/>
          <p:nvPr/>
        </p:nvSpPr>
        <p:spPr>
          <a:xfrm>
            <a:off x="4788024" y="4005064"/>
            <a:ext cx="2160240" cy="576064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2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4 MW BPTG</a:t>
            </a:r>
            <a:endParaRPr baseline="0" b="0" cap="none" dirty="0" sz="2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3145728" name="Straight Arrow Connector 28"/>
          <p:cNvCxnSpPr>
            <a:cxnSpLocks/>
          </p:cNvCxnSpPr>
          <p:nvPr/>
        </p:nvCxnSpPr>
        <p:spPr>
          <a:xfrm flipV="1">
            <a:off x="8388424" y="1916832"/>
            <a:ext cx="0" cy="1008112"/>
          </a:xfrm>
          <a:prstGeom prst="straightConnector1"/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5729" name="Straight Connector 30"/>
          <p:cNvCxnSpPr>
            <a:cxnSpLocks/>
          </p:cNvCxnSpPr>
          <p:nvPr/>
        </p:nvCxnSpPr>
        <p:spPr>
          <a:xfrm>
            <a:off x="7956376" y="2420888"/>
            <a:ext cx="864096" cy="0"/>
          </a:xfrm>
          <a:prstGeom prst="line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8605" name="Title 1"/>
          <p:cNvSpPr txBox="1"/>
          <p:nvPr/>
        </p:nvSpPr>
        <p:spPr>
          <a:xfrm>
            <a:off x="8100392" y="1556792"/>
            <a:ext cx="612576" cy="432048"/>
          </a:xfrm>
          <a:prstGeom prst="rect"/>
        </p:spPr>
        <p:txBody>
          <a:bodyPr anchor="ctr" bIns="45720" lIns="91440" rIns="91440" rtlCol="0" tIns="45720" vert="horz">
            <a:normAutofit fontScale="70455" lnSpcReduction="20000"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4400" i="0" kern="120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N</a:t>
            </a:r>
            <a:endParaRPr baseline="0" b="0" cap="none" dirty="0" sz="4400" i="0" kern="1200" kumimoji="0" lang="en-IN" noProof="0" normalizeH="0" spc="0" strike="noStrike" u="none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2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17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2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27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32"/>
                                        <p:tgtEl>
                                          <p:spTgt spid="104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37"/>
                                        <p:tgtEl>
                                          <p:spTgt spid="104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8">
                      <p:stCondLst>
                        <p:cond delay="indefinite"/>
                      </p:stCondLst>
                      <p:childTnLst>
                        <p:par>
                          <p:cTn fill="hold" id="3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42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3">
                      <p:stCondLst>
                        <p:cond delay="indefinite"/>
                      </p:stCondLst>
                      <p:childTnLst>
                        <p:par>
                          <p:cTn fill="hold" id="4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47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>
                      <p:stCondLst>
                        <p:cond delay="indefinite"/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52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57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8">
                      <p:stCondLst>
                        <p:cond delay="indefinite"/>
                      </p:stCondLst>
                      <p:childTnLst>
                        <p:par>
                          <p:cTn fill="hold" id="5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62"/>
                                        <p:tgtEl>
                                          <p:spTgt spid="104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67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8">
                      <p:stCondLst>
                        <p:cond delay="indefinite"/>
                      </p:stCondLst>
                      <p:childTnLst>
                        <p:par>
                          <p:cTn fill="hold" id="6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2"/>
                                        <p:tgtEl>
                                          <p:spTgt spid="104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3">
                      <p:stCondLst>
                        <p:cond delay="indefinite"/>
                      </p:stCondLst>
                      <p:childTnLst>
                        <p:par>
                          <p:cTn fill="hold" id="7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7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8">
                      <p:stCondLst>
                        <p:cond delay="indefinite"/>
                      </p:stCondLst>
                      <p:childTnLst>
                        <p:par>
                          <p:cTn fill="hold" id="7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82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3">
                      <p:stCondLst>
                        <p:cond delay="indefinite"/>
                      </p:stCondLst>
                      <p:childTnLst>
                        <p:par>
                          <p:cTn fill="hold" id="8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87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8">
                      <p:stCondLst>
                        <p:cond delay="indefinite"/>
                      </p:stCondLst>
                      <p:childTnLst>
                        <p:par>
                          <p:cTn fill="hold" id="8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92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7" grpId="0" animBg="1"/>
      <p:bldP spid="1048588" grpId="0"/>
      <p:bldP spid="1048589" grpId="0" animBg="1"/>
      <p:bldP spid="1048590" grpId="0" animBg="1"/>
      <p:bldP spid="1048591" grpId="0" animBg="1"/>
      <p:bldP spid="1048592" grpId="0" animBg="1"/>
      <p:bldP spid="1048593" grpId="0" animBg="1"/>
      <p:bldP spid="1048594" grpId="0" animBg="1"/>
      <p:bldP spid="1048595" grpId="0" animBg="1"/>
      <p:bldP spid="1048596" grpId="0" animBg="1"/>
      <p:bldP spid="1048597" grpId="0"/>
      <p:bldP spid="1048598" grpId="0"/>
      <p:bldP spid="1048599" grpId="0"/>
      <p:bldP spid="1048600" grpId="0"/>
      <p:bldP spid="1048601" grpId="0"/>
      <p:bldP spid="1048602" grpId="0"/>
      <p:bldP spid="1048603" grpId="0"/>
      <p:bldP spid="10486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dirty="0" sz="3600" lang="en-US"/>
              <a:t>Project Packages of PBS –II  Modex unit </a:t>
            </a:r>
            <a:endParaRPr dirty="0" sz="3600" lang="en-IN"/>
          </a:p>
        </p:txBody>
      </p:sp>
      <p:graphicFrame>
        <p:nvGraphicFramePr>
          <p:cNvPr id="4194304" name="Table 3"/>
          <p:cNvGraphicFramePr>
            <a:graphicFrameLocks noGrp="1"/>
          </p:cNvGraphicFramePr>
          <p:nvPr/>
        </p:nvGraphicFramePr>
        <p:xfrm>
          <a:off x="0" y="-39"/>
          <a:ext cx="9144000" cy="6284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672"/>
                <a:gridCol w="2037928"/>
                <a:gridCol w="1828800"/>
                <a:gridCol w="1828800"/>
                <a:gridCol w="1828800"/>
              </a:tblGrid>
              <a:tr h="871678"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dirty="0" lang="en-US"/>
                        <a:t>Package </a:t>
                      </a:r>
                      <a:endParaRPr dirty="0" lang="en-IN"/>
                    </a:p>
                    <a:p>
                      <a:endParaRPr dirty="0" lang="en-IN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011-01-A</a:t>
                      </a:r>
                      <a:endParaRPr dirty="0" lang="en-IN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011-01-B</a:t>
                      </a:r>
                      <a:endParaRPr dirty="0" lang="en-IN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011-01-C</a:t>
                      </a:r>
                      <a:endParaRPr dirty="0" lang="en-IN"/>
                    </a:p>
                  </a:txBody>
                </a:tc>
                <a:tc>
                  <a:txBody>
                    <a:bodyPr/>
                    <a:p>
                      <a:r>
                        <a:rPr dirty="0" lang="en-US"/>
                        <a:t>12</a:t>
                      </a:r>
                      <a:endParaRPr dirty="0" lang="en-IN"/>
                    </a:p>
                  </a:txBody>
                </a:tc>
              </a:tr>
              <a:tr h="2029427">
                <a:tc>
                  <a:txBody>
                    <a:bodyPr/>
                    <a:p>
                      <a:r>
                        <a:rPr b="1" dirty="0" sz="2000" lang="en-IN"/>
                        <a:t>Installation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b="1" dirty="0" lang="en-US"/>
                        <a:t>3 Boilers</a:t>
                      </a:r>
                      <a:r>
                        <a:rPr baseline="0" b="1" dirty="0" lang="en-US"/>
                        <a:t> and its auxiliaries.</a:t>
                      </a:r>
                    </a:p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b="1" dirty="0" lang="en-US"/>
                        <a:t>STB</a:t>
                      </a:r>
                      <a:r>
                        <a:rPr baseline="0" b="1" dirty="0" lang="en-US"/>
                        <a:t> </a:t>
                      </a:r>
                      <a:r>
                        <a:rPr b="1" dirty="0" lang="en-US"/>
                        <a:t>Building along with EOT crane </a:t>
                      </a:r>
                      <a:endParaRPr b="1" dirty="0" lang="en-IN"/>
                    </a:p>
                    <a:p>
                      <a:endParaRPr b="1" dirty="0" lang="en-IN"/>
                    </a:p>
                  </a:txBody>
                </a:tc>
                <a:tc>
                  <a:txBody>
                    <a:bodyPr/>
                    <a:p>
                      <a:r>
                        <a:rPr b="1" dirty="0" lang="en-US"/>
                        <a:t>25 MW STG</a:t>
                      </a:r>
                      <a:r>
                        <a:rPr baseline="0" b="1" dirty="0" lang="en-US"/>
                        <a:t>,</a:t>
                      </a:r>
                    </a:p>
                    <a:p>
                      <a:r>
                        <a:rPr baseline="0" b="1" dirty="0" lang="en-US"/>
                        <a:t>4 MW BPTG, Cooling Tower, Pump House</a:t>
                      </a:r>
                      <a:endParaRPr b="1" dirty="0" lang="en-IN"/>
                    </a:p>
                  </a:txBody>
                </a:tc>
                <a:tc>
                  <a:txBody>
                    <a:bodyPr/>
                    <a:p>
                      <a:r>
                        <a:rPr b="1" dirty="0" lang="en-US"/>
                        <a:t>3X 225 M3 /Hr.</a:t>
                      </a:r>
                      <a:r>
                        <a:rPr baseline="0" b="1" dirty="0" lang="en-US"/>
                        <a:t> </a:t>
                      </a:r>
                      <a:r>
                        <a:rPr b="1" dirty="0" lang="en-US"/>
                        <a:t>DM water Plant</a:t>
                      </a:r>
                      <a:endParaRPr b="1" dirty="0" lang="en-IN"/>
                    </a:p>
                  </a:txBody>
                </a:tc>
                <a:tc>
                  <a:txBody>
                    <a:bodyPr/>
                    <a:p>
                      <a:r>
                        <a:rPr b="1" dirty="0" lang="en-US"/>
                        <a:t>3 STB`s and </a:t>
                      </a:r>
                      <a:r>
                        <a:rPr baseline="0" b="1" dirty="0" lang="en-US"/>
                        <a:t>its auxiliaries.</a:t>
                      </a:r>
                      <a:endParaRPr b="1" dirty="0" lang="en-IN"/>
                    </a:p>
                  </a:txBody>
                </a:tc>
              </a:tr>
              <a:tr h="3003551">
                <a:tc>
                  <a:txBody>
                    <a:bodyPr/>
                    <a:p>
                      <a:r>
                        <a:rPr b="1" dirty="0" sz="2000" lang="en-IN"/>
                        <a:t>Contractors</a:t>
                      </a:r>
                    </a:p>
                    <a:p>
                      <a:endParaRPr b="1" dirty="0" sz="2000" lang="en-US"/>
                    </a:p>
                    <a:p>
                      <a:endParaRPr b="1" dirty="0" sz="2000" lang="en-US"/>
                    </a:p>
                    <a:p>
                      <a:endParaRPr b="1" dirty="0" sz="2000" lang="en-US"/>
                    </a:p>
                    <a:p>
                      <a:endParaRPr b="1" dirty="0" sz="2000" lang="en-US"/>
                    </a:p>
                    <a:p>
                      <a:endParaRPr b="1" dirty="0" sz="2000" lang="en-US"/>
                    </a:p>
                    <a:p>
                      <a:r>
                        <a:rPr b="1" dirty="0" sz="2000" lang="en-US"/>
                        <a:t>Contract signing date </a:t>
                      </a:r>
                      <a:endParaRPr b="1" dirty="0" sz="2000" lang="en-IN"/>
                    </a:p>
                  </a:txBody>
                </a:tc>
                <a:tc>
                  <a:txBody>
                    <a:bodyPr/>
                    <a:p>
                      <a:r>
                        <a:rPr b="1" dirty="0" lang="en-US"/>
                        <a:t>M/s Fujian </a:t>
                      </a:r>
                      <a:r>
                        <a:rPr b="1" dirty="0" lang="en-US" err="1"/>
                        <a:t>Longking</a:t>
                      </a:r>
                      <a:r>
                        <a:rPr b="1" dirty="0" lang="en-US"/>
                        <a:t> Corporation Ltd.</a:t>
                      </a:r>
                      <a:r>
                        <a:rPr baseline="0" b="1" dirty="0" lang="en-US"/>
                        <a:t> and M/s Allied Engineering Services Pvt. Ltd.</a:t>
                      </a:r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r>
                        <a:rPr baseline="0" b="1" dirty="0" lang="en-US"/>
                        <a:t>24.03.12</a:t>
                      </a:r>
                      <a:endParaRPr b="1" dirty="0" lang="en-IN"/>
                    </a:p>
                  </a:txBody>
                </a:tc>
                <a:tc>
                  <a:txBody>
                    <a:bodyPr/>
                    <a:p>
                      <a:r>
                        <a:rPr b="1" dirty="0" lang="en-US"/>
                        <a:t>M/s Triveni Engineering and Industries</a:t>
                      </a:r>
                      <a:r>
                        <a:rPr baseline="0" b="1" dirty="0" lang="en-US"/>
                        <a:t> Ltd.,</a:t>
                      </a:r>
                      <a:r>
                        <a:rPr baseline="0" b="1" dirty="0" lang="en-US" err="1"/>
                        <a:t>Banglore</a:t>
                      </a:r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r>
                        <a:rPr baseline="0" b="1" dirty="0" lang="en-US"/>
                        <a:t>19.01.12</a:t>
                      </a:r>
                      <a:endParaRPr b="1" dirty="0" lang="en-IN"/>
                    </a:p>
                  </a:txBody>
                </a:tc>
                <a:tc>
                  <a:txBody>
                    <a:bodyPr/>
                    <a:p>
                      <a:r>
                        <a:rPr b="1" dirty="0" lang="en-US"/>
                        <a:t>M/s</a:t>
                      </a:r>
                      <a:r>
                        <a:rPr baseline="0" b="1" dirty="0" lang="en-US"/>
                        <a:t> </a:t>
                      </a:r>
                      <a:r>
                        <a:rPr b="1" dirty="0" lang="en-US" err="1"/>
                        <a:t>TechnoFab</a:t>
                      </a:r>
                      <a:r>
                        <a:rPr b="1" dirty="0" lang="en-US"/>
                        <a:t> Engineering</a:t>
                      </a:r>
                      <a:r>
                        <a:rPr baseline="0" b="1" dirty="0" lang="en-US"/>
                        <a:t> Ltd., New Delhi</a:t>
                      </a:r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r>
                        <a:rPr baseline="0" b="1" dirty="0" lang="en-US"/>
                        <a:t>25.02.12</a:t>
                      </a:r>
                      <a:endParaRPr b="1" dirty="0" lang="en-IN"/>
                    </a:p>
                  </a:txBody>
                </a:tc>
                <a:tc>
                  <a:txBody>
                    <a:bodyPr/>
                    <a:p>
                      <a:r>
                        <a:rPr b="1" dirty="0" lang="en-US"/>
                        <a:t>Bharat Heavy Electricals</a:t>
                      </a:r>
                      <a:r>
                        <a:rPr baseline="0" b="1" dirty="0" lang="en-US"/>
                        <a:t> Ltd.</a:t>
                      </a:r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endParaRPr baseline="0" b="1" dirty="0" lang="en-US"/>
                    </a:p>
                    <a:p>
                      <a:r>
                        <a:rPr baseline="0" b="1" dirty="0" lang="en-US"/>
                        <a:t>11.11.10</a:t>
                      </a:r>
                      <a:endParaRPr b="1" dirty="0" lang="en-IN"/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5" name="Diagram 5"/>
          <p:cNvGraphicFramePr>
            <a:graphicFrameLocks/>
          </p:cNvGraphicFramePr>
          <p:nvPr/>
        </p:nvGraphicFramePr>
        <p:xfrm>
          <a:off x="-637209" y="448574"/>
          <a:ext cx="10314609" cy="671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 anchor="t"/>
          <a:p>
            <a:r>
              <a:rPr dirty="0" sz="2800" lang="en-US"/>
              <a:t>Timeline so far </a:t>
            </a:r>
          </a:p>
        </p:txBody>
      </p:sp>
      <p:sp>
        <p:nvSpPr>
          <p:cNvPr id="1048617" name="TextBox 3"/>
          <p:cNvSpPr txBox="1"/>
          <p:nvPr/>
        </p:nvSpPr>
        <p:spPr>
          <a:xfrm>
            <a:off x="8686800" y="3276600"/>
            <a:ext cx="76200" cy="369332"/>
          </a:xfrm>
          <a:prstGeom prst="rect"/>
          <a:noFill/>
        </p:spPr>
        <p:txBody>
          <a:bodyPr rtlCol="0" wrap="square">
            <a:spAutoFit/>
          </a:bodyPr>
          <a:p>
            <a:endParaRPr dirty="0" lang="en-US"/>
          </a:p>
        </p:txBody>
      </p:sp>
    </p:spTree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7"/>
                                        <p:tgtEl>
                                          <p:spTgt spid="4194305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603CF1DE-54FB-4F57-8295-D00CCB9CD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2"/>
                                        <p:tgtEl>
                                          <p:spTgt spid="4194305">
                                            <p:graphicEl>
                                              <a:dgm id="{603CF1DE-54FB-4F57-8295-D00CCB9CD2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71C14891-0828-44C8-A82F-612ACB265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5"/>
                                        <p:tgtEl>
                                          <p:spTgt spid="4194305">
                                            <p:graphicEl>
                                              <a:dgm id="{71C14891-0828-44C8-A82F-612ACB265C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">
                      <p:stCondLst>
                        <p:cond delay="indefinite"/>
                      </p:stCondLst>
                      <p:childTnLst>
                        <p:par>
                          <p:cTn fill="hold" id="1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BB9A07FE-3C9C-4464-B83A-7AB6EFA18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0"/>
                                        <p:tgtEl>
                                          <p:spTgt spid="4194305">
                                            <p:graphicEl>
                                              <a:dgm id="{BB9A07FE-3C9C-4464-B83A-7AB6EFA18F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EBFDB737-77F4-4273-89EE-90159E927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3"/>
                                        <p:tgtEl>
                                          <p:spTgt spid="4194305">
                                            <p:graphicEl>
                                              <a:dgm id="{EBFDB737-77F4-4273-89EE-90159E9274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F9B7ED6B-D7F8-473B-AFE3-70833F24B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8"/>
                                        <p:tgtEl>
                                          <p:spTgt spid="4194305">
                                            <p:graphicEl>
                                              <a:dgm id="{F9B7ED6B-D7F8-473B-AFE3-70833F24B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25E3250A-BE04-4935-9A6D-5F1209B0E5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1"/>
                                        <p:tgtEl>
                                          <p:spTgt spid="4194305">
                                            <p:graphicEl>
                                              <a:dgm id="{25E3250A-BE04-4935-9A6D-5F1209B0E5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">
                      <p:stCondLst>
                        <p:cond delay="indefinite"/>
                      </p:stCondLst>
                      <p:childTnLst>
                        <p:par>
                          <p:cTn fill="hold" id="3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4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3F1E3FDB-8201-4A53-837A-0444B7D3E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6"/>
                                        <p:tgtEl>
                                          <p:spTgt spid="4194305">
                                            <p:graphicEl>
                                              <a:dgm id="{3F1E3FDB-8201-4A53-837A-0444B7D3E4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CEAD0079-776B-4AB2-99F4-611DACBD6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39"/>
                                        <p:tgtEl>
                                          <p:spTgt spid="4194305">
                                            <p:graphicEl>
                                              <a:dgm id="{CEAD0079-776B-4AB2-99F4-611DACBD6C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0">
                      <p:stCondLst>
                        <p:cond delay="indefinite"/>
                      </p:stCondLst>
                      <p:childTnLst>
                        <p:par>
                          <p:cTn fill="hold" id="41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2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1087F3DD-BA2D-4838-BEB3-7ACA05EF5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4"/>
                                        <p:tgtEl>
                                          <p:spTgt spid="4194305">
                                            <p:graphicEl>
                                              <a:dgm id="{1087F3DD-BA2D-4838-BEB3-7ACA05EF5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>
                                            <p:graphicEl>
                                              <a:dgm id="{08FF79C8-A00E-4597-AA7A-6D1D2A19E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47"/>
                                        <p:tgtEl>
                                          <p:spTgt spid="4194305">
                                            <p:graphicEl>
                                              <a:dgm id="{08FF79C8-A00E-4597-AA7A-6D1D2A19E8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9430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Diagram 2"/>
          <p:cNvGraphicFramePr>
            <a:graphicFrameLocks/>
          </p:cNvGraphicFramePr>
          <p:nvPr/>
        </p:nvGraphicFramePr>
        <p:xfrm>
          <a:off x="187166" y="1143000"/>
          <a:ext cx="884933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/>
          <a:p>
            <a:r>
              <a:rPr dirty="0" lang="en-US"/>
              <a:t>Timeline ahead </a:t>
            </a:r>
          </a:p>
        </p:txBody>
      </p:sp>
      <p:sp>
        <p:nvSpPr>
          <p:cNvPr id="1048623" name="TextBox 3"/>
          <p:cNvSpPr txBox="1"/>
          <p:nvPr/>
        </p:nvSpPr>
        <p:spPr>
          <a:xfrm>
            <a:off x="3995936" y="1468728"/>
            <a:ext cx="2592288" cy="19202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Start the calculations and final project report </a:t>
            </a:r>
          </a:p>
          <a:p>
            <a:r>
              <a:rPr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baseline="30000"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dirty="0" sz="24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June </a:t>
            </a:r>
          </a:p>
        </p:txBody>
      </p:sp>
      <p:sp>
        <p:nvSpPr>
          <p:cNvPr id="1048624" name="TextBox 4"/>
          <p:cNvSpPr txBox="1"/>
          <p:nvPr/>
        </p:nvSpPr>
        <p:spPr>
          <a:xfrm>
            <a:off x="5940151" y="4293096"/>
            <a:ext cx="2746649" cy="184665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Rechecking and verifying the calculations done </a:t>
            </a:r>
          </a:p>
          <a:p>
            <a:r>
              <a:rPr dirty="0" sz="2400" lang="en-US">
                <a:latin typeface="Times New Roman" pitchFamily="18" charset="0"/>
                <a:cs typeface="Times New Roman" pitchFamily="18" charset="0"/>
              </a:rPr>
              <a:t>Around 30</a:t>
            </a:r>
            <a:r>
              <a:rPr baseline="30000" dirty="0" sz="2400" lang="en-US">
                <a:latin typeface="Times New Roman" panose="02020603050405020304" pitchFamily="18" charset="0"/>
                <a:cs typeface="Times New Roman" pitchFamily="18" charset="0"/>
              </a:rPr>
              <a:t>th</a:t>
            </a:r>
            <a:r>
              <a:rPr dirty="0" sz="2400" lang="en-US">
                <a:latin typeface="Times New Roman" panose="02020603050405020304" pitchFamily="18" charset="0"/>
                <a:cs typeface="Times New Roman" pitchFamily="18" charset="0"/>
              </a:rPr>
              <a:t> June </a:t>
            </a:r>
          </a:p>
          <a:p>
            <a:endParaRPr dirty="0" lang="en-IN"/>
          </a:p>
        </p:txBody>
      </p:sp>
    </p:spTree>
  </p:cSld>
  <p:clrMapOvr>
    <a:masterClrMapping/>
  </p:clrMapOvr>
  <p:transition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026FE858-264F-439B-A7F3-F2D942865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4194306">
                                            <p:graphicEl>
                                              <a:dgm id="{026FE858-264F-439B-A7F3-F2D942865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40536B13-5617-411F-BE63-A67F88290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1"/>
                                        <p:tgtEl>
                                          <p:spTgt spid="4194306">
                                            <p:graphicEl>
                                              <a:dgm id="{40536B13-5617-411F-BE63-A67F882900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AA799FD6-0207-48F1-ADAD-3355FC46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5"/>
                                        <p:tgtEl>
                                          <p:spTgt spid="4194306">
                                            <p:graphicEl>
                                              <a:dgm id="{AA799FD6-0207-48F1-ADAD-3355FC46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C572D6EF-B61D-42B7-AE89-70B64669F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9"/>
                                        <p:tgtEl>
                                          <p:spTgt spid="4194306">
                                            <p:graphicEl>
                                              <a:dgm id="{C572D6EF-B61D-42B7-AE89-70B64669F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6C4584D8-4BEC-45D8-BF53-95F5FB761D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23"/>
                                        <p:tgtEl>
                                          <p:spTgt spid="4194306">
                                            <p:graphicEl>
                                              <a:dgm id="{6C4584D8-4BEC-45D8-BF53-95F5FB761D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2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F134D718-41DE-4EC6-89B3-1BC0F2118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27"/>
                                        <p:tgtEl>
                                          <p:spTgt spid="4194306">
                                            <p:graphicEl>
                                              <a:dgm id="{F134D718-41DE-4EC6-89B3-1BC0F2118D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5E3B8E9D-BC81-4E4F-9ACC-A20F37470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31"/>
                                        <p:tgtEl>
                                          <p:spTgt spid="4194306">
                                            <p:graphicEl>
                                              <a:dgm id="{5E3B8E9D-BC81-4E4F-9ACC-A20F37470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3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0E7EB6B7-19A7-4A3E-B4B9-2E001F38E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35"/>
                                        <p:tgtEl>
                                          <p:spTgt spid="4194306">
                                            <p:graphicEl>
                                              <a:dgm id="{0E7EB6B7-19A7-4A3E-B4B9-2E001F38EF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>
                                            <p:graphicEl>
                                              <a:dgm id="{CC9E38FE-BB68-46C2-BB82-E10F26060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39"/>
                                        <p:tgtEl>
                                          <p:spTgt spid="4194306">
                                            <p:graphicEl>
                                              <a:dgm id="{CC9E38FE-BB68-46C2-BB82-E10F260603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9430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Project Status Report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r="5400000" dist="254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r="5400000" dist="254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r="5400000" dist="254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dir="t" rig="fla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3501ADB-0687-4C08-ACC7-50606E2335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terms="http://purl.org/dc/terms/" xmlns:xsi="http://www.w3.org/2001/XMLSchema-instance">
  <dcterms:created xsi:type="dcterms:W3CDTF">2017-06-20T05:57:17Z</dcterms:created>
  <dcterms:modified xsi:type="dcterms:W3CDTF">2017-06-28T06:21:14Z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TC016745569991</vt:lpwstr>
  </property>
</Properties>
</file>